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Relationship Id="rId4" Type="http://schemas.microsoft.com/office/2011/relationships/chartColorStyle" Target="colors9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 - 3720,1 тыс. рублей</c:v>
                </c:pt>
                <c:pt idx="1">
                  <c:v>Дотации бюджетам городских поселений -6751,4 тыс. рублей</c:v>
                </c:pt>
                <c:pt idx="2">
                  <c:v>Субвенции - 207,5 тыс. рублей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3720.1</c:v>
                </c:pt>
                <c:pt idx="1">
                  <c:v>6751.4</c:v>
                </c:pt>
                <c:pt idx="2">
                  <c:v>207.5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80621172353454"/>
          <c:y val="0.10142310056641538"/>
          <c:w val="0.51947773889374937"/>
          <c:h val="0.87054904893899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1728395061728392E-3"/>
                  <c:y val="7.6437585969462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Развитие культуры, физической культуры и спорта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1801</c:v>
                </c:pt>
                <c:pt idx="1">
                  <c:v>4460.8999999999996</c:v>
                </c:pt>
                <c:pt idx="2" formatCode="0.0">
                  <c:v>150</c:v>
                </c:pt>
                <c:pt idx="3">
                  <c:v>300.3</c:v>
                </c:pt>
                <c:pt idx="4">
                  <c:v>139.19999999999999</c:v>
                </c:pt>
                <c:pt idx="5">
                  <c:v>3362.5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11192704"/>
        <c:axId val="111220224"/>
      </c:barChart>
      <c:catAx>
        <c:axId val="11119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220224"/>
        <c:crosses val="autoZero"/>
        <c:auto val="1"/>
        <c:lblAlgn val="ctr"/>
        <c:lblOffset val="100"/>
        <c:noMultiLvlLbl val="0"/>
      </c:catAx>
      <c:valAx>
        <c:axId val="1112202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11119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6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13194.2</c:v>
                </c:pt>
                <c:pt idx="1">
                  <c:v>668.7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6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12833.4</c:v>
                </c:pt>
                <c:pt idx="1">
                  <c:v>608.79999999999995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83425523969566"/>
          <c:y val="0.212973232684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10467.6</c:v>
                </c:pt>
                <c:pt idx="1">
                  <c:v>561.70000000000005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54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bubble3D val="0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 - 3810,1 тыс. рублей</c:v>
                </c:pt>
                <c:pt idx="1">
                  <c:v>Дотации бюджетам городских поселений-7128,9 тыс. рублей</c:v>
                </c:pt>
                <c:pt idx="2">
                  <c:v>Субвенции - 220.2 тыс. рублей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3810.1</c:v>
                </c:pt>
                <c:pt idx="1">
                  <c:v>7128.9</c:v>
                </c:pt>
                <c:pt idx="2">
                  <c:v>220.2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8683822302264418E-2"/>
          <c:y val="0.65889307442921718"/>
          <c:w val="0.85707161603855153"/>
          <c:h val="0.3148412572982451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3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- 3900,2 тыс. рублей</c:v>
                </c:pt>
                <c:pt idx="1">
                  <c:v>Дотации бюджетам городских поселений - 7128,9 тыс. рублей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3900.2</c:v>
                </c:pt>
                <c:pt idx="1">
                  <c:v>7128.9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507284973271718"/>
          <c:w val="1"/>
          <c:h val="0.20141363435724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40900356205507"/>
          <c:y val="2.8932547224700393E-2"/>
          <c:w val="0.51859099643794526"/>
          <c:h val="0.89284026996625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E-2"/>
                  <c:y val="-2.93427676353843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-531,7 тыс. рублей</c:v>
                </c:pt>
                <c:pt idx="1">
                  <c:v>Акцизы - 805,6 тыс. рублей</c:v>
                </c:pt>
                <c:pt idx="2">
                  <c:v>Налог на имущество физических лиц - 91,7 тыс. рублей</c:v>
                </c:pt>
                <c:pt idx="3">
                  <c:v>Земельный налог -1062,4 тыс. рублей</c:v>
                </c:pt>
                <c:pt idx="4">
                  <c:v>Доходы от использования имущества, находящегося в муниципальной собственности - 267,2 тыс. рублей</c:v>
                </c:pt>
                <c:pt idx="5">
                  <c:v>Транспортный налог -941,0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531.70000000000005</c:v>
                </c:pt>
                <c:pt idx="1">
                  <c:v>805.6</c:v>
                </c:pt>
                <c:pt idx="2">
                  <c:v>91.7</c:v>
                </c:pt>
                <c:pt idx="3">
                  <c:v>1062.4000000000001</c:v>
                </c:pt>
                <c:pt idx="4">
                  <c:v>267.2</c:v>
                </c:pt>
                <c:pt idx="5">
                  <c:v>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1987E-3"/>
          <c:y val="6.4003060099250028E-6"/>
          <c:w val="0.48236161886014284"/>
          <c:h val="0.99927017687057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40900356205507"/>
          <c:y val="2.8932547224700393E-2"/>
          <c:w val="0.51859099643794526"/>
          <c:h val="0.89284026996625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6E-3"/>
                  <c:y val="-6.543371673676256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- 539,1 тыс. рублей</c:v>
                </c:pt>
                <c:pt idx="1">
                  <c:v>Акцизы - 841,5 тыс. рублей</c:v>
                </c:pt>
                <c:pt idx="2">
                  <c:v>Налог на имущество физических лиц - 91,7 тыс. рублей</c:v>
                </c:pt>
                <c:pt idx="3">
                  <c:v>Земельный налог -1062,4 тыс. рублей</c:v>
                </c:pt>
                <c:pt idx="4">
                  <c:v>Доходы от использования имущества, находящегося в муниципальной собственности - 275,3 тыс. рублей</c:v>
                </c:pt>
                <c:pt idx="5">
                  <c:v>Транспортный налог -1004,1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539.1</c:v>
                </c:pt>
                <c:pt idx="1">
                  <c:v>841.5</c:v>
                </c:pt>
                <c:pt idx="2">
                  <c:v>91.7</c:v>
                </c:pt>
                <c:pt idx="3">
                  <c:v>1062.4000000000001</c:v>
                </c:pt>
                <c:pt idx="4">
                  <c:v>275.3</c:v>
                </c:pt>
                <c:pt idx="5">
                  <c:v>1004.1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13E-6"/>
          <c:w val="0.48236161886014284"/>
          <c:h val="0.99927017687057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40900356205507"/>
          <c:y val="2.8932547224700393E-2"/>
          <c:w val="0.51859099643794526"/>
          <c:h val="0.89284026996625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- 555,1 тыс. рублей</c:v>
                </c:pt>
                <c:pt idx="1">
                  <c:v>Акцизы-867,3</c:v>
                </c:pt>
                <c:pt idx="2">
                  <c:v>Налог на имущество физических лиц - 91,7</c:v>
                </c:pt>
                <c:pt idx="3">
                  <c:v>Земельный налог - 1062,4 тыс. рублей</c:v>
                </c:pt>
                <c:pt idx="4">
                  <c:v>Доходы от использования имущества, находящегося в муниципальной собственности -279,4 тыс. рублей</c:v>
                </c:pt>
                <c:pt idx="5">
                  <c:v>Транспортный налог-1017,7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555.1</c:v>
                </c:pt>
                <c:pt idx="1">
                  <c:v>867.3</c:v>
                </c:pt>
                <c:pt idx="2">
                  <c:v>91.7</c:v>
                </c:pt>
                <c:pt idx="3">
                  <c:v>1062.4000000000001</c:v>
                </c:pt>
                <c:pt idx="4">
                  <c:v>279.39999999999998</c:v>
                </c:pt>
                <c:pt idx="5">
                  <c:v>1017.7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13E-6"/>
          <c:w val="0.48236161886014284"/>
          <c:h val="0.99927017687057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(отчет)</c:v>
                </c:pt>
                <c:pt idx="1">
                  <c:v>2019 год (отчет)</c:v>
                </c:pt>
                <c:pt idx="2">
                  <c:v>2020 год (отчет)</c:v>
                </c:pt>
                <c:pt idx="3">
                  <c:v>2021 год (прогноз)</c:v>
                </c:pt>
                <c:pt idx="4">
                  <c:v>2022 год (прогноз)</c:v>
                </c:pt>
                <c:pt idx="5">
                  <c:v>2023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394.3</c:v>
                </c:pt>
                <c:pt idx="1">
                  <c:v>521.20000000000005</c:v>
                </c:pt>
                <c:pt idx="2">
                  <c:v>580.9</c:v>
                </c:pt>
                <c:pt idx="3">
                  <c:v>531.70000000000005</c:v>
                </c:pt>
                <c:pt idx="4">
                  <c:v>539.1</c:v>
                </c:pt>
                <c:pt idx="5">
                  <c:v>555.1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6214912"/>
        <c:axId val="106382080"/>
      </c:barChart>
      <c:catAx>
        <c:axId val="1062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382080"/>
        <c:crosses val="autoZero"/>
        <c:auto val="1"/>
        <c:lblAlgn val="ctr"/>
        <c:lblOffset val="100"/>
        <c:noMultiLvlLbl val="0"/>
      </c:catAx>
      <c:valAx>
        <c:axId val="10638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4992130339475E-2"/>
          <c:y val="4.6194218084325472E-2"/>
          <c:w val="0.67487841359716683"/>
          <c:h val="0.854278239315816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3720.1</c:v>
                </c:pt>
                <c:pt idx="1">
                  <c:v>3810.1</c:v>
                </c:pt>
                <c:pt idx="2">
                  <c:v>3900.2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6958.9</c:v>
                </c:pt>
                <c:pt idx="1">
                  <c:v>7349.1</c:v>
                </c:pt>
                <c:pt idx="2">
                  <c:v>7129.1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82"/>
        <c:shape val="box"/>
        <c:axId val="106425728"/>
        <c:axId val="106427520"/>
        <c:axId val="0"/>
      </c:bar3DChart>
      <c:catAx>
        <c:axId val="10642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106427520"/>
        <c:crosses val="autoZero"/>
        <c:auto val="1"/>
        <c:lblAlgn val="ctr"/>
        <c:lblOffset val="100"/>
        <c:noMultiLvlLbl val="0"/>
      </c:catAx>
      <c:valAx>
        <c:axId val="106427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06425728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89"/>
          <c:w val="0.28571428571428603"/>
          <c:h val="0.59507042253521125"/>
        </c:manualLayout>
      </c:layout>
      <c:overlay val="0"/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69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1.7378280839895014E-2"/>
                  <c:y val="-0.242926916504464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0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828E-2"/>
                  <c:y val="-0.188782031096945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1793088363954506E-2"/>
                  <c:y val="5.292866628831185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72E-2"/>
                  <c:y val="1.3454240398267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4775.6000000000004</c:v>
                </c:pt>
                <c:pt idx="1">
                  <c:v>139.19999999999999</c:v>
                </c:pt>
                <c:pt idx="2">
                  <c:v>207.3</c:v>
                </c:pt>
                <c:pt idx="3">
                  <c:v>1801</c:v>
                </c:pt>
                <c:pt idx="4">
                  <c:v>300.3</c:v>
                </c:pt>
                <c:pt idx="5">
                  <c:v>3362.5</c:v>
                </c:pt>
                <c:pt idx="6" formatCode="0.0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0.45184</cdr:x>
      <cdr:y>0.55967</cdr:y>
    </cdr:from>
    <cdr:to>
      <cdr:x>0.70083</cdr:x>
      <cdr:y>0.78255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1912" y="2870200"/>
          <a:ext cx="21336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Программные </a:t>
          </a:r>
        </a:p>
        <a:p xmlns:a="http://schemas.openxmlformats.org/drawingml/2006/main">
          <a:r>
            <a:rPr lang="ru-RU" sz="2000" b="1" dirty="0" smtClean="0"/>
            <a:t>расходы
95%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0.30067</cdr:x>
      <cdr:y>0</cdr:y>
    </cdr:from>
    <cdr:to>
      <cdr:x>0.54076</cdr:x>
      <cdr:y>0.20307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76512" y="0"/>
          <a:ext cx="2057400" cy="104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2000" b="1" dirty="0" smtClean="0"/>
            <a:t>Непрограммные </a:t>
          </a:r>
        </a:p>
        <a:p xmlns:a="http://schemas.openxmlformats.org/drawingml/2006/main">
          <a:pPr algn="ctr" rtl="0"/>
          <a:r>
            <a:rPr lang="ru-RU" sz="2000" b="1" dirty="0" smtClean="0"/>
            <a:t>расходы
5%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16.02.2021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ПРОЕКТ  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А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УГЛЕРОДОВСКОГО  ГОРОДСКОГО ПОСЕЛЕНИЯ  НА 2021 и на плановый  период  2022 и 2023 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2021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 -2023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41028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26864"/>
              </p:ext>
            </p:extLst>
          </p:nvPr>
        </p:nvGraphicFramePr>
        <p:xfrm>
          <a:off x="381000" y="805622"/>
          <a:ext cx="7992381" cy="522308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10679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11159,2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11029,3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4775,6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5128,9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5412,6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2021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29441936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2021 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7" y="2586037"/>
            <a:ext cx="25034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4 775,6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1" y="4221088"/>
            <a:ext cx="2553494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4415,1тыс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477000" y="4165525"/>
            <a:ext cx="2514600" cy="2503835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123,0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989684" y="296622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508649" y="3886200"/>
            <a:ext cx="682351" cy="914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140845" y="38862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8295" y="4924567"/>
            <a:ext cx="1789905" cy="171636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0107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выборов и референдумов – 229,5 тыс. руб.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4400" y="49530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10,0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2021 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207,3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2021 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207,3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2021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139,2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2021 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139,2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2021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1801,0 тыс. рублей – Дорожный фонд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поселения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211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ная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проекта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на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2021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период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2022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2023</a:t>
            </a:r>
            <a:r>
              <a:rPr sz="1600" spc="1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270375">
              <a:lnSpc>
                <a:spcPct val="100000"/>
              </a:lnSpc>
              <a:spcBef>
                <a:spcPts val="1320"/>
              </a:spcBef>
              <a:tabLst>
                <a:tab pos="6712584" algn="l"/>
              </a:tabLst>
            </a:pPr>
            <a:r>
              <a:rPr sz="14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С.Г.Ильяев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2021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300,3тыс.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БОЖКОВСКОГО СЕЛЬСКОГО ПОСЕЛЕНИЯ КРАСНОСУЛИНСКОГО РАЙОНА в 2021 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3362,5тыс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2021 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125,0тыс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10182,0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497,0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10467,6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561,78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11673,5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503,7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2021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2022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2023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2021 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607406253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2021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741075117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2022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2023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83744575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</a:t>
            </a:r>
            <a:r>
              <a:rPr lang="ru-RU" sz="2800" b="1" u="heavy" cap="none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2021</a:t>
            </a:r>
            <a:r>
              <a:rPr lang="ru-RU" sz="2800" b="1" u="heavy" cap="none" spc="-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 flipH="1">
            <a:off x="3505195" y="3048000"/>
            <a:ext cx="2057397" cy="1981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10 679,0тыс.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10 679,0тыс.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2021</a:t>
            </a:r>
            <a:r>
              <a:rPr sz="2000" b="1" spc="-8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78820161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sz="2000" b="1" spc="-8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525936270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16485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27417060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sz="2000" b="1" spc="-8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86474585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1627</TotalTime>
  <Words>737</Words>
  <Application>Microsoft Office PowerPoint</Application>
  <PresentationFormat>Экран (4:3)</PresentationFormat>
  <Paragraphs>182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ПРОЕКТ  БюджетА УГЛЕРОДОВСКОГО  ГОРОДСКОГО ПОСЕЛЕНИЯ  НА 2021 и на плановый  период  2022 и 2023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УГЛЕРОДОВСКОГО ГОРОДСКОГО поселения в 2021 году</vt:lpstr>
      <vt:lpstr>     Основные направления  расходов бюджета УГЛЕРОДОВСКОГО ГОРОДСКОГО ПОСЕЛЕНИЯ КРАСНОСУЛИНСКОГО РАЙОНА в 2021 году по разделу 0100  «ОБЩЕГОСУДАРСТВЕННЫЕ ВОПРОСЫ»</vt:lpstr>
      <vt:lpstr>Презентация PowerPoint</vt:lpstr>
      <vt:lpstr>     Основные направления  расходов бюджета УГЛЕРОДОВСКОГО ГОРОДСКОГО ПОСЕЛЕНИЯ КРАСНОСУЛИНСКОГО РАЙОНА в 2021 году по разделу 0200  «НАЦИОНАЛЬНАЯ ОБОРОНА»</vt:lpstr>
      <vt:lpstr>Презентация PowerPoint</vt:lpstr>
      <vt:lpstr>     Основные направления  расходов бюджета УГЛЕРОДОВСКОГО ГОРОДСКОГО ПОСЕЛЕНИЯ КРАСНОСУЛИНСКОГО РАЙОНА в 2021 году по разделу 0300  «НАЦИОНАЛЬНАЯ БЕЗОПАСНОСТЬ И ПРАВООХРАНИТЕЛЬНАЯ ДЕЯТЕЛЬНОСТЬ»</vt:lpstr>
      <vt:lpstr>Презентация PowerPoint</vt:lpstr>
      <vt:lpstr>Презентация PowerPoint</vt:lpstr>
      <vt:lpstr>     Основные направления  расходов бюджета БОЖКОВСКОГО СЕЛЬСКОГО ПОСЕЛЕНИЯ КРАСНОСУЛИНСКОГО РАЙОНА в 2021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2021 году по разделу 1000  «СОЦИАЛЬНАЯ ПОЛИТИКА»</vt:lpstr>
      <vt:lpstr>Презентация PowerPoint</vt:lpstr>
      <vt:lpstr>Расходы бюджета УГЛЕРОДОВСКОГО ГОРОДСКОГО поселения в рамках  муниципальных  программ в 2021 году</vt:lpstr>
      <vt:lpstr>Доля расходов бюджета в рамках муниципальных программ в общем объеме расходов в 2021 году</vt:lpstr>
      <vt:lpstr>Доля расходов бюджета в рамках муниципальных программ в общем объеме расходов в 2022 году</vt:lpstr>
      <vt:lpstr>Доля расходов бюджета в рамках муниципальных программ в общем объеме расходов в 2023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Сиделева</cp:lastModifiedBy>
  <cp:revision>72</cp:revision>
  <dcterms:created xsi:type="dcterms:W3CDTF">2021-01-18T10:38:10Z</dcterms:created>
  <dcterms:modified xsi:type="dcterms:W3CDTF">2021-02-16T13:24:15Z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