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charts/colors6.xml" ContentType="application/vnd.ms-office.chartcolorstyl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charts/style11.xml" ContentType="application/vnd.ms-office.chartstyl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charts/style9.xml" ContentType="application/vnd.ms-office.chartstyl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style5.xml" ContentType="application/vnd.ms-office.chartstyl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charts/colors7.xml" ContentType="application/vnd.ms-office.chartcolor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slideLayouts/slideLayout99.xml" ContentType="application/vnd.openxmlformats-officedocument.presentationml.slideLayout+xml"/>
  <Override PartName="/ppt/charts/chart4.xml" ContentType="application/vnd.openxmlformats-officedocument.drawingml.chart+xml"/>
  <Override PartName="/ppt/charts/style6.xml" ContentType="application/vnd.ms-office.chartstyl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charts/colors8.xml" ContentType="application/vnd.ms-office.chartcolor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0.xml" ContentType="application/vnd.openxmlformats-officedocument.presentationml.slideLayout+xml"/>
  <Override PartName="/ppt/charts/style7.xml" ContentType="application/vnd.ms-office.chartstyle+xml"/>
  <Override PartName="/ppt/charts/colors10.xml" ContentType="application/vnd.ms-office.chartcolorstyl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  <Override PartName="/ppt/charts/style3.xml" ContentType="application/vnd.ms-office.chartstyl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charts/colors9.xml" ContentType="application/vnd.ms-office.chartcolor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drawings/drawing1.xml" ContentType="application/vnd.openxmlformats-officedocument.drawingml.chartshapes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charts/colors5.xml" ContentType="application/vnd.ms-office.chartcolorstyle+xml"/>
  <Override PartName="/ppt/charts/style10.xml" ContentType="application/vnd.ms-office.chart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charts/chart12.xml" ContentType="application/vnd.openxmlformats-officedocument.drawingml.chart+xml"/>
  <Override PartName="/ppt/charts/colors11.xml" ContentType="application/vnd.ms-office.chartcolor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style8.xml" ContentType="application/vnd.ms-office.chartstyle+xml"/>
  <Override PartName="/ppt/slideMasters/slideMaster7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charts/chart2.xml" ContentType="application/vnd.openxmlformats-officedocument.drawingml.chart+xml"/>
  <Override PartName="/ppt/charts/style4.xml" ContentType="application/vnd.ms-office.chartstyl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42.xml" ContentType="application/vnd.openxmlformats-officedocument.presentationml.slideLayout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  <p:sldMasterId id="2147484115" r:id="rId2"/>
    <p:sldMasterId id="2147484133" r:id="rId3"/>
    <p:sldMasterId id="2147484169" r:id="rId4"/>
    <p:sldMasterId id="2147484187" r:id="rId5"/>
    <p:sldMasterId id="2147484205" r:id="rId6"/>
    <p:sldMasterId id="2147484223" r:id="rId7"/>
  </p:sldMasterIdLst>
  <p:notesMasterIdLst>
    <p:notesMasterId r:id="rId36"/>
  </p:notesMasterIdLst>
  <p:sldIdLst>
    <p:sldId id="256" r:id="rId8"/>
    <p:sldId id="257" r:id="rId9"/>
    <p:sldId id="292" r:id="rId10"/>
    <p:sldId id="261" r:id="rId11"/>
    <p:sldId id="288" r:id="rId12"/>
    <p:sldId id="289" r:id="rId13"/>
    <p:sldId id="283" r:id="rId14"/>
    <p:sldId id="290" r:id="rId15"/>
    <p:sldId id="291" r:id="rId16"/>
    <p:sldId id="284" r:id="rId17"/>
    <p:sldId id="285" r:id="rId18"/>
    <p:sldId id="287" r:id="rId19"/>
    <p:sldId id="293" r:id="rId20"/>
    <p:sldId id="295" r:id="rId21"/>
    <p:sldId id="296" r:id="rId22"/>
    <p:sldId id="297" r:id="rId23"/>
    <p:sldId id="298" r:id="rId24"/>
    <p:sldId id="299" r:id="rId25"/>
    <p:sldId id="300" r:id="rId26"/>
    <p:sldId id="302" r:id="rId27"/>
    <p:sldId id="305" r:id="rId28"/>
    <p:sldId id="307" r:id="rId29"/>
    <p:sldId id="286" r:id="rId30"/>
    <p:sldId id="309" r:id="rId31"/>
    <p:sldId id="310" r:id="rId32"/>
    <p:sldId id="313" r:id="rId33"/>
    <p:sldId id="314" r:id="rId34"/>
    <p:sldId id="315" r:id="rId35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03" autoAdjust="0"/>
  </p:normalViewPr>
  <p:slideViewPr>
    <p:cSldViewPr>
      <p:cViewPr varScale="1">
        <p:scale>
          <a:sx n="106" d="100"/>
          <a:sy n="106" d="100"/>
        </p:scale>
        <p:origin x="-1764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1.xlsx"/><Relationship Id="rId4" Type="http://schemas.microsoft.com/office/2011/relationships/chartColorStyle" Target="colors9.xm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_____Microsoft_Office_Excel13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8.xlsx"/><Relationship Id="rId1" Type="http://schemas.openxmlformats.org/officeDocument/2006/relationships/themeOverride" Target="../theme/themeOverride1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  <a:sp3d/>
            </c:spPr>
          </c:dPt>
          <c:dPt>
            <c:idx val="1"/>
            <c:spPr>
              <a:solidFill>
                <a:srgbClr val="C00000"/>
              </a:soli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  <a:sp3d/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tint val="98000"/>
                      <a:hueMod val="94000"/>
                      <a:satMod val="130000"/>
                      <a:lumMod val="138000"/>
                    </a:schemeClr>
                  </a:gs>
                  <a:gs pos="100000">
                    <a:schemeClr val="accent3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Налоговые и неналоговые доходы - 8072,6 тыс. рублей</c:v>
                </c:pt>
                <c:pt idx="1">
                  <c:v>Дотации бюджетам городских поселений -9641,1 тыс. рублей</c:v>
                </c:pt>
                <c:pt idx="2">
                  <c:v>Субвенции - 2160,5 тыс. рублей</c:v>
                </c:pt>
                <c:pt idx="3">
                  <c:v>Иные межбюджетные  трансферты - 34420,8 тыс. рублей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8072.6</c:v>
                </c:pt>
                <c:pt idx="1">
                  <c:v>9641.1</c:v>
                </c:pt>
                <c:pt idx="2">
                  <c:v>160.5</c:v>
                </c:pt>
                <c:pt idx="3">
                  <c:v>34420.800000000003</c:v>
                </c:pt>
              </c:numCache>
            </c:numRef>
          </c:val>
        </c:ser>
      </c:pie3D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47280621172353454"/>
          <c:y val="9.377914134061803E-2"/>
          <c:w val="0.51947773889374937"/>
          <c:h val="0.87054904893899465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 в рамках программы тыс.руб.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dLbls>
            <c:dLbl>
              <c:idx val="1"/>
              <c:layout>
                <c:manualLayout>
                  <c:x val="-6.1728395061728392E-3"/>
                  <c:y val="7.6437585969462716E-3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Развитие транспортной системы</c:v>
                </c:pt>
                <c:pt idx="1">
                  <c:v>Управление муниципальными финансами</c:v>
                </c:pt>
                <c:pt idx="2">
                  <c:v>Муниципальная политика </c:v>
                </c:pt>
                <c:pt idx="3">
                  <c:v>Благоустройство территории и жилищно коммунальное хозяйство</c:v>
                </c:pt>
                <c:pt idx="4">
                  <c:v>Защита населения и территории от чрезвычайных ситуаций, обеспечение пожарной безапасности и безопасности людей на водных объектах</c:v>
                </c:pt>
                <c:pt idx="5">
                  <c:v>Переселение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 formatCode="0.0">
                  <c:v>4292.3999999999996</c:v>
                </c:pt>
                <c:pt idx="1">
                  <c:v>8171.3</c:v>
                </c:pt>
                <c:pt idx="2" formatCode="0.0">
                  <c:v>52.5</c:v>
                </c:pt>
                <c:pt idx="3">
                  <c:v>3741.4</c:v>
                </c:pt>
                <c:pt idx="4">
                  <c:v>297.60000000000002</c:v>
                </c:pt>
                <c:pt idx="5">
                  <c:v>33209</c:v>
                </c:pt>
              </c:numCache>
            </c:numRef>
          </c:val>
        </c:ser>
        <c:dLbls>
          <c:showVal val="1"/>
        </c:dLbls>
        <c:gapWidth val="79"/>
        <c:axId val="160099328"/>
        <c:axId val="160346880"/>
      </c:barChart>
      <c:catAx>
        <c:axId val="16009932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0346880"/>
        <c:crosses val="autoZero"/>
        <c:auto val="1"/>
        <c:lblAlgn val="ctr"/>
        <c:lblOffset val="100"/>
      </c:catAx>
      <c:valAx>
        <c:axId val="160346880"/>
        <c:scaling>
          <c:orientation val="minMax"/>
        </c:scaling>
        <c:delete val="1"/>
        <c:axPos val="b"/>
        <c:numFmt formatCode="0.0" sourceLinked="1"/>
        <c:majorTickMark val="none"/>
        <c:tickLblPos val="none"/>
        <c:crossAx val="160099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7030A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0.6583425523969566"/>
          <c:y val="0.2129732326848589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</c:v>
                </c:pt>
              </c:strCache>
            </c:strRef>
          </c:tx>
          <c:dPt>
            <c:idx val="0"/>
            <c:explosion val="52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51758.2</c:v>
                </c:pt>
                <c:pt idx="1">
                  <c:v>356.8</c:v>
                </c:pt>
              </c:numCache>
            </c:numRef>
          </c:val>
        </c:ser>
        <c:dLbls>
          <c:showPercent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0.6583425523969566"/>
          <c:y val="0.2129732326848589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</c:v>
                </c:pt>
              </c:strCache>
            </c:strRef>
          </c:tx>
          <c:dPt>
            <c:idx val="0"/>
            <c:explosion val="52"/>
            <c:spPr>
              <a:solidFill>
                <a:srgbClr val="00B0F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0.10857046165336318"/>
                  <c:y val="-0.346700611347445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42156233954161415"/>
                      <c:h val="0.1713939236525474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7784624002240582E-2"/>
                  <c:y val="-2.4762379434765018E-3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42081384493301593"/>
                      <c:h val="0.1713939236525474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24504.3</c:v>
                </c:pt>
                <c:pt idx="1">
                  <c:v>910.5</c:v>
                </c:pt>
              </c:numCache>
            </c:numRef>
          </c:val>
        </c:ser>
        <c:dLbls>
          <c:showPercent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0.6583425523969566"/>
          <c:y val="0.2129732326848589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</c:v>
                </c:pt>
              </c:strCache>
            </c:strRef>
          </c:tx>
          <c:dPt>
            <c:idx val="0"/>
            <c:explosion val="52"/>
            <c:spPr>
              <a:solidFill>
                <a:srgbClr val="7030A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0.10857046165336318"/>
                  <c:y val="-0.346700611347445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42156233954161415"/>
                      <c:h val="0.1713939236525474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7784624002240582E-2"/>
                  <c:y val="-2.4762379434765018E-3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42081384493301593"/>
                      <c:h val="0.1713939236525474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10523.3</c:v>
                </c:pt>
                <c:pt idx="1">
                  <c:v>564.6</c:v>
                </c:pt>
              </c:numCache>
            </c:numRef>
          </c:val>
        </c:ser>
        <c:dLbls>
          <c:showPercent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6"/>
  <c:chart>
    <c:autoTitleDeleted val="1"/>
    <c:view3D>
      <c:rotX val="30"/>
      <c:rotY val="54"/>
      <c:depthPercent val="10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dPt>
            <c:idx val="2"/>
            <c:explosion val="43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54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43%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Налоговые и неналоговые доходы -4489,3 тыс. рублей</c:v>
                </c:pt>
                <c:pt idx="1">
                  <c:v>Дотации бюджетам городских поселений-8830,3 тыс. рублей</c:v>
                </c:pt>
                <c:pt idx="2">
                  <c:v>Субвенции - 175,2    тыс. рублей</c:v>
                </c:pt>
                <c:pt idx="3">
                  <c:v>Иные межбюджетные трансферты - 11920тыс. рублей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4489.3</c:v>
                </c:pt>
                <c:pt idx="1">
                  <c:v>8830.2999999999993</c:v>
                </c:pt>
                <c:pt idx="2">
                  <c:v>175.2</c:v>
                </c:pt>
                <c:pt idx="3">
                  <c:v>11920</c:v>
                </c:pt>
              </c:numCache>
            </c:numRef>
          </c:val>
        </c:ser>
      </c:pie3DChart>
    </c:plotArea>
    <c:legend>
      <c:legendPos val="b"/>
      <c:layout>
        <c:manualLayout>
          <c:xMode val="edge"/>
          <c:yMode val="edge"/>
          <c:x val="1.8683822302264435E-2"/>
          <c:y val="0.55383040133906669"/>
          <c:w val="0.85707161603855286"/>
          <c:h val="0.4199039303883958"/>
        </c:manualLayout>
      </c:layout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rotY val="43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dPt>
            <c:idx val="0"/>
            <c:spPr>
              <a:solidFill>
                <a:srgbClr val="FFFF00"/>
              </a:soli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  <a:sp3d/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tint val="98000"/>
                      <a:hueMod val="94000"/>
                      <a:satMod val="130000"/>
                      <a:lumMod val="138000"/>
                    </a:schemeClr>
                  </a:gs>
                  <a:gs pos="100000">
                    <a:schemeClr val="accent2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  <a:sp3d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Percent val="1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и неналоговые доходы - 4608,7 тыс. рублей</c:v>
                </c:pt>
                <c:pt idx="1">
                  <c:v>Дотации бюджетам городских поселений - 6479,2 тыс. рублей</c:v>
                </c:pt>
                <c:pt idx="2">
                  <c:v>Субвенции 0,2 тыс. рублей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4608.7</c:v>
                </c:pt>
                <c:pt idx="1">
                  <c:v>6479.2</c:v>
                </c:pt>
                <c:pt idx="2">
                  <c:v>0.2</c:v>
                </c:pt>
              </c:numCache>
            </c:numRef>
          </c:val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8507284973271663"/>
          <c:w val="1"/>
          <c:h val="0.2014136343572455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4814090035620554"/>
          <c:y val="2.893254722470041E-2"/>
          <c:w val="0.51859099643794526"/>
          <c:h val="0.892840269966253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2"/>
          <c:dPt>
            <c:idx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5"/>
              <c:layout>
                <c:manualLayout>
                  <c:x val="1.6369047619047623E-2"/>
                  <c:y val="-2.9342767635384355E-2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НДФЛ -1321,0 тыс. рублей</c:v>
                </c:pt>
                <c:pt idx="1">
                  <c:v>Акцизы - 1018,0 тыс. рублей</c:v>
                </c:pt>
                <c:pt idx="2">
                  <c:v>Налог на имущество физических лиц - 438,0 тыс. рублей</c:v>
                </c:pt>
                <c:pt idx="3">
                  <c:v>Земельный налог -3977,8 тыс. рублей</c:v>
                </c:pt>
                <c:pt idx="4">
                  <c:v>Доходы от использования имущества, находящегося в муниципальной собственности - 341,8 тыс. рублей</c:v>
                </c:pt>
                <c:pt idx="5">
                  <c:v>Транспортный налог -976,0 тыс. рублей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1321</c:v>
                </c:pt>
                <c:pt idx="1">
                  <c:v>1018</c:v>
                </c:pt>
                <c:pt idx="2">
                  <c:v>438</c:v>
                </c:pt>
                <c:pt idx="3">
                  <c:v>3977.8</c:v>
                </c:pt>
                <c:pt idx="4">
                  <c:v>341.8</c:v>
                </c:pt>
                <c:pt idx="5">
                  <c:v>976</c:v>
                </c:pt>
              </c:numCache>
            </c:numRef>
          </c:val>
        </c:ser>
        <c:firstSliceAng val="0"/>
        <c:holeSize val="61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4404761904762039E-3"/>
          <c:y val="6.4003060099250121E-6"/>
          <c:w val="0.48236161886014306"/>
          <c:h val="0.9992701768705746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4814090035620554"/>
          <c:y val="2.893254722470041E-2"/>
          <c:w val="0.51859099643794526"/>
          <c:h val="0.892840269966253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2"/>
          <c:dPt>
            <c:idx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5"/>
              <c:layout>
                <c:manualLayout>
                  <c:x val="2.9761904761904791E-3"/>
                  <c:y val="-6.5433716736762611E-4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НДФЛ - 663,2 тыс. рублей</c:v>
                </c:pt>
                <c:pt idx="1">
                  <c:v>Акцизы -1066,7 тыс. рублей</c:v>
                </c:pt>
                <c:pt idx="2">
                  <c:v>Налог на имущество физических лиц -138,0 тыс. рублей</c:v>
                </c:pt>
                <c:pt idx="3">
                  <c:v>Земельный налог -975,0 тыс. рублей</c:v>
                </c:pt>
                <c:pt idx="4">
                  <c:v>Доходы от использования имущества, находящегося в муниципальной собственности - 352,6 тыс. рублей</c:v>
                </c:pt>
                <c:pt idx="5">
                  <c:v>Транспортный налог -1015,2 тыс. рублей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941.8</c:v>
                </c:pt>
                <c:pt idx="1">
                  <c:v>1066.7</c:v>
                </c:pt>
                <c:pt idx="2">
                  <c:v>138</c:v>
                </c:pt>
                <c:pt idx="3">
                  <c:v>975</c:v>
                </c:pt>
                <c:pt idx="4">
                  <c:v>352.6</c:v>
                </c:pt>
                <c:pt idx="5">
                  <c:v>1015.2</c:v>
                </c:pt>
              </c:numCache>
            </c:numRef>
          </c:val>
        </c:ser>
        <c:firstSliceAng val="0"/>
        <c:holeSize val="61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6.4003060099181249E-6"/>
          <c:w val="0.48236161886014306"/>
          <c:h val="0.9992701768705746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4814090035620554"/>
          <c:y val="2.893254722470041E-2"/>
          <c:w val="0.51859099643794526"/>
          <c:h val="0.892840269966253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7"/>
          <c:dPt>
            <c:idx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5"/>
              <c:layout>
                <c:manualLayout>
                  <c:x val="3.125E-2"/>
                  <c:y val="5.9113300492610814E-2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НДФЛ - 663,2тыс. рублей</c:v>
                </c:pt>
                <c:pt idx="1">
                  <c:v>Акцизы-1117,2</c:v>
                </c:pt>
                <c:pt idx="2">
                  <c:v>Налог на имущество физических лиц - 138,0 тыс.рублей</c:v>
                </c:pt>
                <c:pt idx="3">
                  <c:v>Земельный налог - 975,0 тыс. рублей</c:v>
                </c:pt>
                <c:pt idx="4">
                  <c:v>Доходы от использования имущества, находящегося в муниципальной собственности -364,1тыс. рублей</c:v>
                </c:pt>
                <c:pt idx="5">
                  <c:v>Транспортный налог-1055,9 тыс.рублей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958.5</c:v>
                </c:pt>
                <c:pt idx="1">
                  <c:v>1117.2</c:v>
                </c:pt>
                <c:pt idx="2">
                  <c:v>138</c:v>
                </c:pt>
                <c:pt idx="3">
                  <c:v>975</c:v>
                </c:pt>
                <c:pt idx="4">
                  <c:v>364.1</c:v>
                </c:pt>
                <c:pt idx="5">
                  <c:v>1055.9000000000001</c:v>
                </c:pt>
              </c:numCache>
            </c:numRef>
          </c:val>
        </c:ser>
        <c:firstSliceAng val="0"/>
        <c:holeSize val="61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"/>
          <c:w val="0.48236161886014306"/>
          <c:h val="0.9992701768705746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chemeClr val="accent1">
                <a:lumMod val="75000"/>
                <a:lumOff val="25000"/>
              </a:schemeClr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2022 год (отчет)</c:v>
                </c:pt>
                <c:pt idx="1">
                  <c:v>2023 год (отчет)</c:v>
                </c:pt>
                <c:pt idx="2">
                  <c:v>2024 год (отчет)</c:v>
                </c:pt>
                <c:pt idx="3">
                  <c:v>2025 год (прогноз)</c:v>
                </c:pt>
                <c:pt idx="4">
                  <c:v>2026 год (прогноз)</c:v>
                </c:pt>
                <c:pt idx="5">
                  <c:v>2027 год (прогноз)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711.5</c:v>
                </c:pt>
                <c:pt idx="1">
                  <c:v>866.7</c:v>
                </c:pt>
                <c:pt idx="2">
                  <c:v>885.9</c:v>
                </c:pt>
                <c:pt idx="3">
                  <c:v>1321</c:v>
                </c:pt>
                <c:pt idx="4">
                  <c:v>941.8</c:v>
                </c:pt>
                <c:pt idx="5">
                  <c:v>958.5</c:v>
                </c:pt>
              </c:numCache>
            </c:numRef>
          </c:val>
        </c:ser>
        <c:dLbls>
          <c:showVal val="1"/>
        </c:dLbls>
        <c:gapWidth val="100"/>
        <c:overlap val="-24"/>
        <c:axId val="76003968"/>
        <c:axId val="76018048"/>
      </c:barChart>
      <c:catAx>
        <c:axId val="7600396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018048"/>
        <c:crosses val="autoZero"/>
        <c:auto val="1"/>
        <c:lblAlgn val="ctr"/>
        <c:lblOffset val="100"/>
      </c:catAx>
      <c:valAx>
        <c:axId val="7601804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003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4.5704992130339517E-2"/>
          <c:y val="4.6194218084325472E-2"/>
          <c:w val="0.67487841359716783"/>
          <c:h val="0.85427823931581681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 доходы</c:v>
                </c:pt>
              </c:strCache>
            </c:strRef>
          </c:tx>
          <c:spPr>
            <a:solidFill>
              <a:srgbClr val="FFFF0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99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8072.6</c:v>
                </c:pt>
                <c:pt idx="1">
                  <c:v>4489.3</c:v>
                </c:pt>
                <c:pt idx="2">
                  <c:v>4608.7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6F-4021-82DB-1D4EAE9BF14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D6F-4021-82DB-1D4EAE9BF14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99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Лист1!$C$2:$C$4</c:f>
              <c:numCache>
                <c:formatCode>0.0</c:formatCode>
                <c:ptCount val="3"/>
                <c:pt idx="0">
                  <c:v>44042.400000000001</c:v>
                </c:pt>
                <c:pt idx="1">
                  <c:v>20925.5</c:v>
                </c:pt>
                <c:pt idx="2">
                  <c:v>6479.2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D6F-4021-82DB-1D4EAE9BF14E}"/>
            </c:ext>
          </c:extLst>
        </c:ser>
        <c:gapWidth val="134"/>
        <c:gapDepth val="82"/>
        <c:shape val="box"/>
        <c:axId val="81731584"/>
        <c:axId val="81733120"/>
        <c:axId val="0"/>
      </c:bar3DChart>
      <c:catAx>
        <c:axId val="817315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399" b="1">
                <a:solidFill>
                  <a:srgbClr val="002060"/>
                </a:solidFill>
              </a:defRPr>
            </a:pPr>
            <a:endParaRPr lang="ru-RU"/>
          </a:p>
        </c:txPr>
        <c:crossAx val="81733120"/>
        <c:crosses val="autoZero"/>
        <c:auto val="1"/>
        <c:lblAlgn val="ctr"/>
        <c:lblOffset val="100"/>
      </c:catAx>
      <c:valAx>
        <c:axId val="81733120"/>
        <c:scaling>
          <c:orientation val="minMax"/>
        </c:scaling>
        <c:delete val="1"/>
        <c:axPos val="l"/>
        <c:numFmt formatCode="0.0" sourceLinked="1"/>
        <c:tickLblPos val="none"/>
        <c:crossAx val="81731584"/>
        <c:crosses val="autoZero"/>
        <c:crossBetween val="between"/>
        <c:majorUnit val="20"/>
      </c:valAx>
      <c:spPr>
        <a:noFill/>
        <a:ln w="2539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999" b="1">
                <a:solidFill>
                  <a:srgbClr val="002060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999" b="1">
                <a:solidFill>
                  <a:srgbClr val="00206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71190476190476148"/>
          <c:y val="0.26936619718309912"/>
          <c:w val="0.28571428571428642"/>
          <c:h val="0.59507042253521125"/>
        </c:manualLayout>
      </c:layout>
      <c:txPr>
        <a:bodyPr/>
        <a:lstStyle/>
        <a:p>
          <a:pPr>
            <a:defRPr sz="1999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969"/>
      </a:pPr>
      <a:endParaRPr lang="ru-RU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spPr>
              <a:solidFill>
                <a:schemeClr val="accent2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spPr>
              <a:solidFill>
                <a:srgbClr val="0000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spPr>
              <a:solidFill>
                <a:schemeClr val="accent3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1"/>
              <c:layout>
                <c:manualLayout>
                  <c:x val="-2.0494094488188976E-2"/>
                  <c:y val="-0.2410137215735862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Percent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2"/>
              <c:layout>
                <c:manualLayout>
                  <c:x val="-1.7378280839895014E-2"/>
                  <c:y val="-0.2429269165044644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9.6201334208223965E-2"/>
                      <c:h val="6.4404898146238954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4.2472659667541594E-3"/>
                  <c:y val="-0.17883029612108017"/>
                </c:manualLayout>
              </c:layout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7872484689413898E-2"/>
                  <c:y val="-0.18878203109694577"/>
                </c:manualLayout>
              </c:layout>
              <c:dLblPos val="bestFit"/>
              <c:showPercent val="1"/>
            </c:dLbl>
            <c:dLbl>
              <c:idx val="6"/>
              <c:layout>
                <c:manualLayout>
                  <c:x val="1.1793088363954514E-2"/>
                  <c:y val="5.2928666288311887E-3"/>
                </c:manualLayout>
              </c:layout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5.2777230971128804E-2"/>
                  <c:y val="1.34542403982677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5.8701334208223974E-2"/>
                      <c:h val="6.906854030020268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БЕЗОПАСНОСТЬ И ПРАВОХРАНИТЕЛЬНАЯ ДЕЯТЕЛЬНОСТЬ</c:v>
                </c:pt>
                <c:pt idx="2">
                  <c:v>НАЦИОНАЛЬНАЯ ОБОРОНА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КУЛЬТУРА, КИНЕМАТОГРАФИЯ</c:v>
                </c:pt>
                <c:pt idx="6">
                  <c:v>СОЦИАЛЬНАЯ ПОЛИТИКА 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8390.7999999999993</c:v>
                </c:pt>
                <c:pt idx="1">
                  <c:v>160.30000000000001</c:v>
                </c:pt>
                <c:pt idx="2">
                  <c:v>297.60000000000002</c:v>
                </c:pt>
                <c:pt idx="3">
                  <c:v>2013</c:v>
                </c:pt>
                <c:pt idx="4">
                  <c:v>36950.400000000001</c:v>
                </c:pt>
                <c:pt idx="5">
                  <c:v>4292.3999999999996</c:v>
                </c:pt>
                <c:pt idx="6" formatCode="0.0">
                  <c:v>10.5</c:v>
                </c:pt>
              </c:numCache>
            </c:numRef>
          </c:val>
        </c:ser>
        <c:dLbls>
          <c:showPercent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0.45184</cdr:x>
      <cdr:y>0.55967</cdr:y>
    </cdr:from>
    <cdr:to>
      <cdr:x>0.70083</cdr:x>
      <cdr:y>0.78255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71912" y="2870200"/>
          <a:ext cx="2133600" cy="1143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/>
            <a:t>Программные </a:t>
          </a:r>
        </a:p>
        <a:p xmlns:a="http://schemas.openxmlformats.org/drawingml/2006/main">
          <a:r>
            <a:rPr lang="ru-RU" sz="2000" b="1" dirty="0" smtClean="0"/>
            <a:t>расходы
95%</a:t>
          </a:r>
          <a:endParaRPr lang="ru-RU" sz="2000" b="1" dirty="0"/>
        </a:p>
      </cdr:txBody>
    </cdr:sp>
  </cdr:relSizeAnchor>
  <cdr:relSizeAnchor xmlns:cdr="http://schemas.openxmlformats.org/drawingml/2006/chartDrawing">
    <cdr:from>
      <cdr:x>0.30067</cdr:x>
      <cdr:y>0</cdr:y>
    </cdr:from>
    <cdr:to>
      <cdr:x>0.54076</cdr:x>
      <cdr:y>0.20307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76512" y="0"/>
          <a:ext cx="2057400" cy="1041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 rtl="0"/>
          <a:r>
            <a:rPr lang="ru-RU" sz="2000" b="1" dirty="0" smtClean="0"/>
            <a:t>Непрограммные </a:t>
          </a:r>
        </a:p>
        <a:p xmlns:a="http://schemas.openxmlformats.org/drawingml/2006/main">
          <a:pPr algn="ctr" rtl="0"/>
          <a:r>
            <a:rPr lang="ru-RU" sz="2000" b="1" dirty="0" smtClean="0"/>
            <a:t>расходы
5%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79C76-A7CD-4D24-941D-5590223A2453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0F13D-2721-4394-A693-E20C257204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4347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EF395-FBB7-42F2-BF0A-7AEDE6C5FF30}" type="slidenum">
              <a:rPr lang="ru-RU" smtClean="0">
                <a:solidFill>
                  <a:srgbClr val="000000"/>
                </a:solidFill>
              </a:rPr>
              <a:pPr/>
              <a:t>12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7201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0E08BA-F61A-4EF8-A2F1-E73D7149B784}" type="slidenum">
              <a:rPr 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5699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3673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37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2144A2-2E48-42A5-A676-2A063A99304C}" type="slidenum">
              <a:rPr 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2552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F291A6-B5BA-46A3-8379-87FFC55DC0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9A3653-77B2-4EDF-9457-48A88D63CD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8738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640954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AE47E0-3675-47B5-883F-9F60B6CC9480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7BC7E-7B77-4F6D-9FDD-8FD3CEAFEFB5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662921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E30275-0453-45B1-ADD5-2E5D7FD8F5F8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73312-2F3C-46F6-8B5B-D6071A4022B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386904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74020C-274A-4503-8C09-18EE5FE6800C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E4785-DC49-412E-9933-962FB7835D01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281084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B2E2A1-147F-4714-8718-0DEF5368A74F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3461F-08B3-4DB5-BDFF-41604333CBBB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473185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E1F531-6A56-4746-9CD6-B4877835F395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588CF-D9D7-4819-B544-4A88E553892C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273031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B04566-2D5B-4037-8414-F2B3A5C47CC3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30C07-5E9B-4E46-B6EE-88890DC1128D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498478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1A206E-D74B-4352-B5E7-0D39B509119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9C414-F150-4719-B869-BA3A4AB076A0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10576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E4EB38-7D14-475F-A433-388024743E1E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4FB66-DA82-49BA-8FBB-2527C42EE516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711541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46F013-613F-4ACA-840B-BBB347CF7F0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D7E820-7AAD-4FDF-8C08-09C50870AD7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433907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9F52E8-C3A8-4208-B2AD-C261FCDF1C29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D2C6E-64C6-4B3C-AD84-0EBB8558B7DF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1135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53676355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9866F3-5065-42CC-9B7F-0742DF9D1F7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711ECA-C66E-45DC-859B-D33815D0133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509737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039791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179008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02027491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012624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87022545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589141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AE47E0-3675-47B5-883F-9F60B6CC9480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7BC7E-7B77-4F6D-9FDD-8FD3CEAFEFB5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240074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E30275-0453-45B1-ADD5-2E5D7FD8F5F8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73312-2F3C-46F6-8B5B-D6071A4022B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282949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535724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6109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180424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6924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55F765-080D-4A38-82FC-0AE646C1E4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583BFB-FF5A-4AFC-AD49-1D67FC1FCC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1827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AED6C3-6D7B-4EFA-B23A-E9491D7E74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1881CC-E07D-492E-AA31-CFFD6118B3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3145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74020C-274A-4503-8C09-18EE5FE6800C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E4785-DC49-412E-9933-962FB7835D01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61760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B2E2A1-147F-4714-8718-0DEF5368A74F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3461F-08B3-4DB5-BDFF-41604333CBBB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7652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E1F531-6A56-4746-9CD6-B4877835F395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588CF-D9D7-4819-B544-4A88E553892C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1962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7D3212-87C7-4CB2-A175-26985089D5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7DA52-8609-4CF3-976D-2D8A939146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37939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B04566-2D5B-4037-8414-F2B3A5C47CC3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30C07-5E9B-4E46-B6EE-88890DC1128D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01723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1A206E-D74B-4352-B5E7-0D39B509119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9C414-F150-4719-B869-BA3A4AB076A0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62147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E4EB38-7D14-475F-A433-388024743E1E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4FB66-DA82-49BA-8FBB-2527C42EE516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49904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46F013-613F-4ACA-840B-BBB347CF7F0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D7E820-7AAD-4FDF-8C08-09C50870AD7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54085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9F52E8-C3A8-4208-B2AD-C261FCDF1C29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D2C6E-64C6-4B3C-AD84-0EBB8558B7DF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06008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9866F3-5065-42CC-9B7F-0742DF9D1F7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711ECA-C66E-45DC-859B-D33815D0133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63768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325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15989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530460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8373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10B672-B7D0-449A-A620-6223B8627F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FEBA0A-D762-42AD-B2DA-6523A769CE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805620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9836159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76829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AE47E0-3675-47B5-883F-9F60B6CC9480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7BC7E-7B77-4F6D-9FDD-8FD3CEAFEFB5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18614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E30275-0453-45B1-ADD5-2E5D7FD8F5F8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73312-2F3C-46F6-8B5B-D6071A4022B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85805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74020C-274A-4503-8C09-18EE5FE6800C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E4785-DC49-412E-9933-962FB7835D01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14091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B2E2A1-147F-4714-8718-0DEF5368A74F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3461F-08B3-4DB5-BDFF-41604333CBBB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60036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E1F531-6A56-4746-9CD6-B4877835F395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588CF-D9D7-4819-B544-4A88E553892C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49008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B04566-2D5B-4037-8414-F2B3A5C47CC3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30C07-5E9B-4E46-B6EE-88890DC1128D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35887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1A206E-D74B-4352-B5E7-0D39B509119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9C414-F150-4719-B869-BA3A4AB076A0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55663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E4EB38-7D14-475F-A433-388024743E1E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4FB66-DA82-49BA-8FBB-2527C42EE516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008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399DEB-E318-471B-8C06-C6D87A4EE6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3BD4D-C30A-44AA-8BE7-73ACB87ECE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16297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46F013-613F-4ACA-840B-BBB347CF7F0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D7E820-7AAD-4FDF-8C08-09C50870AD7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2589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9F52E8-C3A8-4208-B2AD-C261FCDF1C29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D2C6E-64C6-4B3C-AD84-0EBB8558B7DF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75219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9866F3-5065-42CC-9B7F-0742DF9D1F7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711ECA-C66E-45DC-859B-D33815D0133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413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30947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40685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3068217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65973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7913368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8676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AE47E0-3675-47B5-883F-9F60B6CC9480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7BC7E-7B77-4F6D-9FDD-8FD3CEAFEFB5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071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6ACE37-B2D2-44B0-B6B9-6A193B83E6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654C-C303-4D46-A01B-1B2D477CCE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00568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E30275-0453-45B1-ADD5-2E5D7FD8F5F8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73312-2F3C-46F6-8B5B-D6071A4022B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88946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74020C-274A-4503-8C09-18EE5FE6800C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E4785-DC49-412E-9933-962FB7835D01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91519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B2E2A1-147F-4714-8718-0DEF5368A74F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3461F-08B3-4DB5-BDFF-41604333CBBB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04779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E1F531-6A56-4746-9CD6-B4877835F395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588CF-D9D7-4819-B544-4A88E553892C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08163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B04566-2D5B-4037-8414-F2B3A5C47CC3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30C07-5E9B-4E46-B6EE-88890DC1128D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79890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1A206E-D74B-4352-B5E7-0D39B509119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9C414-F150-4719-B869-BA3A4AB076A0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8953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E4EB38-7D14-475F-A433-388024743E1E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4FB66-DA82-49BA-8FBB-2527C42EE516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08775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46F013-613F-4ACA-840B-BBB347CF7F0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D7E820-7AAD-4FDF-8C08-09C50870AD7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44217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9F52E8-C3A8-4208-B2AD-C261FCDF1C29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D2C6E-64C6-4B3C-AD84-0EBB8558B7DF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89924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9866F3-5065-42CC-9B7F-0742DF9D1F7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711ECA-C66E-45DC-859B-D33815D0133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8876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15D620-9C94-491D-B90D-749815CFEA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446A4-AB0F-4175-B690-FC5DE0D137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46022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88538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09384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3089683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99631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0703807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60807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AE47E0-3675-47B5-883F-9F60B6CC9480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7BC7E-7B77-4F6D-9FDD-8FD3CEAFEFB5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08988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E30275-0453-45B1-ADD5-2E5D7FD8F5F8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73312-2F3C-46F6-8B5B-D6071A4022B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71674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74020C-274A-4503-8C09-18EE5FE6800C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E4785-DC49-412E-9933-962FB7835D01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97926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B2E2A1-147F-4714-8718-0DEF5368A74F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3461F-08B3-4DB5-BDFF-41604333CBBB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5078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472137-01E8-45CC-A35B-B7BDB99A54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E50828-2CAB-4D14-8B19-D146112CD7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89467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E1F531-6A56-4746-9CD6-B4877835F395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588CF-D9D7-4819-B544-4A88E553892C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23262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B04566-2D5B-4037-8414-F2B3A5C47CC3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30C07-5E9B-4E46-B6EE-88890DC1128D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373084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1A206E-D74B-4352-B5E7-0D39B509119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9C414-F150-4719-B869-BA3A4AB076A0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53631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E4EB38-7D14-475F-A433-388024743E1E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4FB66-DA82-49BA-8FBB-2527C42EE516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43148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46F013-613F-4ACA-840B-BBB347CF7F0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D7E820-7AAD-4FDF-8C08-09C50870AD7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0530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9F52E8-C3A8-4208-B2AD-C261FCDF1C29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D2C6E-64C6-4B3C-AD84-0EBB8558B7DF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270936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9866F3-5065-42CC-9B7F-0742DF9D1F7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711ECA-C66E-45DC-859B-D33815D0133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757449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02541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38045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34593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F3AE50-F3B8-4F45-890B-882A654642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BCC13-983E-44E0-B0A1-EA3BE0DC6E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912699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42388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83714230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743729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AE47E0-3675-47B5-883F-9F60B6CC9480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7BC7E-7B77-4F6D-9FDD-8FD3CEAFEFB5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048510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E30275-0453-45B1-ADD5-2E5D7FD8F5F8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73312-2F3C-46F6-8B5B-D6071A4022B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78234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74020C-274A-4503-8C09-18EE5FE6800C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E4785-DC49-412E-9933-962FB7835D01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656662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B2E2A1-147F-4714-8718-0DEF5368A74F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3461F-08B3-4DB5-BDFF-41604333CBBB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623476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E1F531-6A56-4746-9CD6-B4877835F395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588CF-D9D7-4819-B544-4A88E553892C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290889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B04566-2D5B-4037-8414-F2B3A5C47CC3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30C07-5E9B-4E46-B6EE-88890DC1128D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62823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1A206E-D74B-4352-B5E7-0D39B509119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9C414-F150-4719-B869-BA3A4AB076A0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0882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731E96-775B-4EB2-9C40-534E38A926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D1326D-7C3E-4E1D-A9F6-B59B622EB4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95176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E4EB38-7D14-475F-A433-388024743E1E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4FB66-DA82-49BA-8FBB-2527C42EE516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03731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46F013-613F-4ACA-840B-BBB347CF7F0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D7E820-7AAD-4FDF-8C08-09C50870AD7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847776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9F52E8-C3A8-4208-B2AD-C261FCDF1C29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D2C6E-64C6-4B3C-AD84-0EBB8558B7DF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469882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9866F3-5065-42CC-9B7F-0742DF9D1F7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711ECA-C66E-45DC-859B-D33815D0133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78443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74151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697146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16809630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237676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9336700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21.01.2025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0406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1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17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03.xml"/><Relationship Id="rId16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1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459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5059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  <p:sldLayoutId id="2147484126" r:id="rId11"/>
    <p:sldLayoutId id="2147484127" r:id="rId12"/>
    <p:sldLayoutId id="2147484128" r:id="rId13"/>
    <p:sldLayoutId id="2147484129" r:id="rId14"/>
    <p:sldLayoutId id="2147484130" r:id="rId15"/>
    <p:sldLayoutId id="2147484131" r:id="rId16"/>
    <p:sldLayoutId id="214748413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27531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  <p:sldLayoutId id="2147484145" r:id="rId12"/>
    <p:sldLayoutId id="2147484146" r:id="rId13"/>
    <p:sldLayoutId id="2147484147" r:id="rId14"/>
    <p:sldLayoutId id="2147484148" r:id="rId15"/>
    <p:sldLayoutId id="2147484149" r:id="rId16"/>
    <p:sldLayoutId id="214748415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97529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70" r:id="rId1"/>
    <p:sldLayoutId id="2147484171" r:id="rId2"/>
    <p:sldLayoutId id="2147484172" r:id="rId3"/>
    <p:sldLayoutId id="2147484173" r:id="rId4"/>
    <p:sldLayoutId id="2147484174" r:id="rId5"/>
    <p:sldLayoutId id="2147484175" r:id="rId6"/>
    <p:sldLayoutId id="2147484176" r:id="rId7"/>
    <p:sldLayoutId id="2147484177" r:id="rId8"/>
    <p:sldLayoutId id="2147484178" r:id="rId9"/>
    <p:sldLayoutId id="2147484179" r:id="rId10"/>
    <p:sldLayoutId id="2147484180" r:id="rId11"/>
    <p:sldLayoutId id="2147484181" r:id="rId12"/>
    <p:sldLayoutId id="2147484182" r:id="rId13"/>
    <p:sldLayoutId id="2147484183" r:id="rId14"/>
    <p:sldLayoutId id="2147484184" r:id="rId15"/>
    <p:sldLayoutId id="2147484185" r:id="rId16"/>
    <p:sldLayoutId id="21474841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90646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88" r:id="rId1"/>
    <p:sldLayoutId id="2147484189" r:id="rId2"/>
    <p:sldLayoutId id="2147484190" r:id="rId3"/>
    <p:sldLayoutId id="2147484191" r:id="rId4"/>
    <p:sldLayoutId id="2147484192" r:id="rId5"/>
    <p:sldLayoutId id="2147484193" r:id="rId6"/>
    <p:sldLayoutId id="2147484194" r:id="rId7"/>
    <p:sldLayoutId id="2147484195" r:id="rId8"/>
    <p:sldLayoutId id="2147484196" r:id="rId9"/>
    <p:sldLayoutId id="2147484197" r:id="rId10"/>
    <p:sldLayoutId id="2147484198" r:id="rId11"/>
    <p:sldLayoutId id="2147484199" r:id="rId12"/>
    <p:sldLayoutId id="2147484200" r:id="rId13"/>
    <p:sldLayoutId id="2147484201" r:id="rId14"/>
    <p:sldLayoutId id="2147484202" r:id="rId15"/>
    <p:sldLayoutId id="2147484203" r:id="rId16"/>
    <p:sldLayoutId id="214748420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9950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06" r:id="rId1"/>
    <p:sldLayoutId id="2147484207" r:id="rId2"/>
    <p:sldLayoutId id="2147484208" r:id="rId3"/>
    <p:sldLayoutId id="2147484209" r:id="rId4"/>
    <p:sldLayoutId id="2147484210" r:id="rId5"/>
    <p:sldLayoutId id="2147484211" r:id="rId6"/>
    <p:sldLayoutId id="2147484212" r:id="rId7"/>
    <p:sldLayoutId id="2147484213" r:id="rId8"/>
    <p:sldLayoutId id="2147484214" r:id="rId9"/>
    <p:sldLayoutId id="2147484215" r:id="rId10"/>
    <p:sldLayoutId id="2147484216" r:id="rId11"/>
    <p:sldLayoutId id="2147484217" r:id="rId12"/>
    <p:sldLayoutId id="2147484218" r:id="rId13"/>
    <p:sldLayoutId id="2147484219" r:id="rId14"/>
    <p:sldLayoutId id="2147484220" r:id="rId15"/>
    <p:sldLayoutId id="2147484221" r:id="rId16"/>
    <p:sldLayoutId id="214748422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98457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24" r:id="rId1"/>
    <p:sldLayoutId id="2147484225" r:id="rId2"/>
    <p:sldLayoutId id="2147484226" r:id="rId3"/>
    <p:sldLayoutId id="2147484227" r:id="rId4"/>
    <p:sldLayoutId id="2147484228" r:id="rId5"/>
    <p:sldLayoutId id="2147484229" r:id="rId6"/>
    <p:sldLayoutId id="2147484230" r:id="rId7"/>
    <p:sldLayoutId id="2147484231" r:id="rId8"/>
    <p:sldLayoutId id="2147484232" r:id="rId9"/>
    <p:sldLayoutId id="2147484233" r:id="rId10"/>
    <p:sldLayoutId id="2147484234" r:id="rId11"/>
    <p:sldLayoutId id="2147484235" r:id="rId12"/>
    <p:sldLayoutId id="2147484236" r:id="rId13"/>
    <p:sldLayoutId id="2147484237" r:id="rId14"/>
    <p:sldLayoutId id="2147484238" r:id="rId15"/>
    <p:sldLayoutId id="2147484239" r:id="rId16"/>
    <p:sldLayoutId id="2147484240" r:id="rId17"/>
    <p:sldLayoutId id="2147484267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8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76200" y="1219200"/>
            <a:ext cx="9067800" cy="24750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766695" algn="l"/>
                <a:tab pos="4089400" algn="l"/>
              </a:tabLst>
            </a:pPr>
            <a:r>
              <a:rPr lang="ru-RU" sz="4000" b="1" i="1" spc="-5" dirty="0" smtClean="0">
                <a:solidFill>
                  <a:schemeClr val="accent3">
                    <a:lumMod val="75000"/>
                  </a:schemeClr>
                </a:solidFill>
                <a:latin typeface="Monotype Corsiva"/>
                <a:cs typeface="Monotype Corsiva"/>
              </a:rPr>
              <a:t>ПРОЕКТ  </a:t>
            </a:r>
            <a:r>
              <a:rPr sz="4000" b="1" i="1" spc="-5" dirty="0" err="1" smtClean="0">
                <a:solidFill>
                  <a:schemeClr val="accent3">
                    <a:lumMod val="75000"/>
                  </a:schemeClr>
                </a:solidFill>
                <a:latin typeface="Monotype Corsiva"/>
                <a:cs typeface="Monotype Corsiva"/>
              </a:rPr>
              <a:t>Бю</a:t>
            </a:r>
            <a:r>
              <a:rPr sz="4000" b="1" i="1" spc="10" dirty="0" err="1" smtClean="0">
                <a:solidFill>
                  <a:schemeClr val="accent3">
                    <a:lumMod val="75000"/>
                  </a:schemeClr>
                </a:solidFill>
                <a:latin typeface="Monotype Corsiva"/>
                <a:cs typeface="Monotype Corsiva"/>
              </a:rPr>
              <a:t>д</a:t>
            </a:r>
            <a:r>
              <a:rPr sz="4000" b="1" i="1" spc="-5" dirty="0" err="1" smtClean="0">
                <a:solidFill>
                  <a:schemeClr val="accent3">
                    <a:lumMod val="75000"/>
                  </a:schemeClr>
                </a:solidFill>
                <a:latin typeface="Monotype Corsiva"/>
                <a:cs typeface="Monotype Corsiva"/>
              </a:rPr>
              <a:t>жет</a:t>
            </a:r>
            <a:r>
              <a:rPr lang="ru-RU" sz="4000" b="1" i="1" spc="-5" dirty="0" smtClean="0">
                <a:solidFill>
                  <a:schemeClr val="accent3">
                    <a:lumMod val="75000"/>
                  </a:schemeClr>
                </a:solidFill>
                <a:latin typeface="Monotype Corsiva"/>
                <a:cs typeface="Monotype Corsiva"/>
              </a:rPr>
              <a:t>А</a:t>
            </a:r>
            <a:r>
              <a:rPr lang="ru-RU" sz="4000" b="1" i="1" dirty="0" smtClean="0">
                <a:solidFill>
                  <a:schemeClr val="accent3">
                    <a:lumMod val="75000"/>
                  </a:schemeClr>
                </a:solidFill>
                <a:latin typeface="Monotype Corsiva"/>
                <a:cs typeface="Monotype Corsiva"/>
              </a:rPr>
              <a:t> УГЛЕРОДОВСКОГО  ГОРОДСКОГО ПОСЕЛЕНИЯ  НА </a:t>
            </a:r>
            <a:r>
              <a:rPr lang="ru-RU" sz="4000" b="1" i="1" dirty="0" smtClean="0">
                <a:solidFill>
                  <a:schemeClr val="accent3">
                    <a:lumMod val="75000"/>
                  </a:schemeClr>
                </a:solidFill>
                <a:latin typeface="Monotype Corsiva"/>
                <a:cs typeface="Monotype Corsiva"/>
              </a:rPr>
              <a:t>2025 и </a:t>
            </a:r>
            <a:r>
              <a:rPr lang="ru-RU" sz="4000" b="1" i="1" dirty="0" smtClean="0">
                <a:solidFill>
                  <a:schemeClr val="accent3">
                    <a:lumMod val="75000"/>
                  </a:schemeClr>
                </a:solidFill>
                <a:latin typeface="Monotype Corsiva"/>
                <a:cs typeface="Monotype Corsiva"/>
              </a:rPr>
              <a:t>на плановый  период  </a:t>
            </a:r>
            <a:r>
              <a:rPr lang="ru-RU" sz="4000" b="1" i="1" dirty="0" smtClean="0">
                <a:solidFill>
                  <a:schemeClr val="accent3">
                    <a:lumMod val="75000"/>
                  </a:schemeClr>
                </a:solidFill>
                <a:latin typeface="Monotype Corsiva"/>
                <a:cs typeface="Monotype Corsiva"/>
              </a:rPr>
              <a:t>2026 </a:t>
            </a:r>
            <a:r>
              <a:rPr lang="ru-RU" sz="4000" b="1" i="1" dirty="0" smtClean="0">
                <a:solidFill>
                  <a:schemeClr val="accent3">
                    <a:lumMod val="75000"/>
                  </a:schemeClr>
                </a:solidFill>
                <a:latin typeface="Monotype Corsiva"/>
                <a:cs typeface="Monotype Corsiva"/>
              </a:rPr>
              <a:t>и </a:t>
            </a:r>
            <a:r>
              <a:rPr lang="ru-RU" sz="4000" b="1" i="1" dirty="0" smtClean="0">
                <a:solidFill>
                  <a:schemeClr val="accent3">
                    <a:lumMod val="75000"/>
                  </a:schemeClr>
                </a:solidFill>
                <a:latin typeface="Monotype Corsiva"/>
                <a:cs typeface="Monotype Corsiva"/>
              </a:rPr>
              <a:t>2027 </a:t>
            </a:r>
            <a:r>
              <a:rPr lang="ru-RU" sz="4000" b="1" i="1" dirty="0" smtClean="0">
                <a:solidFill>
                  <a:schemeClr val="accent3">
                    <a:lumMod val="75000"/>
                  </a:schemeClr>
                </a:solidFill>
                <a:latin typeface="Monotype Corsiva"/>
                <a:cs typeface="Monotype Corsiva"/>
              </a:rPr>
              <a:t>годов</a:t>
            </a:r>
            <a:endParaRPr sz="4000" dirty="0">
              <a:solidFill>
                <a:schemeClr val="accent3">
                  <a:lumMod val="75000"/>
                </a:schemeClr>
              </a:solidFill>
              <a:latin typeface="Monotype Corsiva"/>
              <a:cs typeface="Monotype Corsi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545" y="6857998"/>
            <a:ext cx="9135745" cy="0"/>
          </a:xfrm>
          <a:custGeom>
            <a:avLst/>
            <a:gdLst/>
            <a:ahLst/>
            <a:cxnLst/>
            <a:rect l="l" t="t" r="r" b="b"/>
            <a:pathLst>
              <a:path w="9135745">
                <a:moveTo>
                  <a:pt x="0" y="0"/>
                </a:moveTo>
                <a:lnTo>
                  <a:pt x="9135454" y="0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4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2"/>
          <p:cNvSpPr txBox="1"/>
          <p:nvPr/>
        </p:nvSpPr>
        <p:spPr>
          <a:xfrm>
            <a:off x="1262341" y="254952"/>
            <a:ext cx="7146290" cy="586186"/>
          </a:xfrm>
          <a:prstGeom prst="rect">
            <a:avLst/>
          </a:prstGeom>
          <a:solidFill>
            <a:srgbClr val="C3D59B"/>
          </a:solidFill>
        </p:spPr>
        <p:txBody>
          <a:bodyPr vert="horz" wrap="square" lIns="0" tIns="8255" rIns="0" bIns="0" rtlCol="0">
            <a:spAutoFit/>
          </a:bodyPr>
          <a:lstStyle/>
          <a:p>
            <a:pPr marL="1761489" marR="36830" indent="-1719580" algn="ctr">
              <a:lnSpc>
                <a:spcPct val="101699"/>
              </a:lnSpc>
              <a:spcBef>
                <a:spcPts val="65"/>
              </a:spcBef>
              <a:tabLst>
                <a:tab pos="6477635" algn="l"/>
              </a:tabLst>
            </a:pPr>
            <a:r>
              <a:rPr sz="1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ДИНАМИКА </a:t>
            </a:r>
            <a:r>
              <a:rPr sz="1800" b="1" spc="-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ПОСТУПЛЕНИЙ </a:t>
            </a:r>
            <a:r>
              <a:rPr sz="1800" b="1" spc="-3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НАЛОГА </a:t>
            </a:r>
            <a:r>
              <a:rPr sz="1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НА</a:t>
            </a:r>
            <a:r>
              <a:rPr sz="1800" b="1" spc="9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ДОХОДЫ</a:t>
            </a:r>
            <a:r>
              <a:rPr sz="1800" b="1" spc="3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ФИЗИЧЕСКИХ	</a:t>
            </a:r>
            <a:r>
              <a:rPr sz="1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ЛИЦ</a:t>
            </a:r>
            <a:r>
              <a:rPr sz="1800" b="1" spc="-9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endParaRPr lang="ru-RU" sz="1800" b="1" spc="-95" dirty="0" smtClean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  <a:p>
            <a:pPr marL="1761489" marR="36830" indent="-1719580" algn="ctr">
              <a:lnSpc>
                <a:spcPct val="101699"/>
              </a:lnSpc>
              <a:spcBef>
                <a:spcPts val="65"/>
              </a:spcBef>
              <a:tabLst>
                <a:tab pos="6477635" algn="l"/>
              </a:tabLst>
            </a:pPr>
            <a:r>
              <a:rPr sz="1800" b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В  </a:t>
            </a:r>
            <a:r>
              <a:rPr sz="1800" b="1" spc="-1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БЮДЖЕТ </a:t>
            </a:r>
            <a:r>
              <a:rPr lang="ru-RU" sz="1800" b="1" spc="-25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УГЛЕРОДОВСКОГО ГОРОДСКОГО ПОСЕЛЕНИЯ</a:t>
            </a:r>
            <a:endParaRPr sz="1800" b="1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="" xmlns:p14="http://schemas.microsoft.com/office/powerpoint/2010/main" val="790234007"/>
              </p:ext>
            </p:extLst>
          </p:nvPr>
        </p:nvGraphicFramePr>
        <p:xfrm>
          <a:off x="380999" y="1083266"/>
          <a:ext cx="8382001" cy="5393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58108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1">
                <a:lumMod val="50000"/>
                <a:lumOff val="5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50778" y="304800"/>
            <a:ext cx="665099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-30" dirty="0" smtClean="0">
                <a:solidFill>
                  <a:srgbClr val="4F6128"/>
                </a:solidFill>
                <a:latin typeface="Calibri"/>
                <a:cs typeface="Calibri"/>
              </a:rPr>
              <a:t>ДОХОДЫ </a:t>
            </a:r>
            <a:r>
              <a:rPr sz="2000" b="1" spc="-25" dirty="0" smtClean="0">
                <a:solidFill>
                  <a:srgbClr val="4F6128"/>
                </a:solidFill>
                <a:latin typeface="Calibri"/>
                <a:cs typeface="Calibri"/>
              </a:rPr>
              <a:t>БЮДЖЕТА </a:t>
            </a:r>
            <a:r>
              <a:rPr lang="ru-RU" sz="2000" b="1" spc="-25" dirty="0" smtClean="0">
                <a:solidFill>
                  <a:srgbClr val="4F6128"/>
                </a:solidFill>
                <a:latin typeface="Calibri"/>
                <a:cs typeface="Calibri"/>
              </a:rPr>
              <a:t>УГЛЕРОДОВСКОГО ГОРОДСКОГО ПОСЕЛЕНИЯ </a:t>
            </a:r>
            <a:r>
              <a:rPr sz="2000" b="1" dirty="0" smtClean="0">
                <a:solidFill>
                  <a:srgbClr val="4F6128"/>
                </a:solidFill>
                <a:latin typeface="Calibri"/>
                <a:cs typeface="Calibri"/>
              </a:rPr>
              <a:t>В </a:t>
            </a:r>
            <a:r>
              <a:rPr sz="2000" b="1" spc="5" dirty="0" smtClean="0">
                <a:solidFill>
                  <a:srgbClr val="4F6128"/>
                </a:solidFill>
                <a:latin typeface="Calibri"/>
                <a:cs typeface="Calibri"/>
              </a:rPr>
              <a:t>202</a:t>
            </a:r>
            <a:r>
              <a:rPr lang="ru-RU" sz="2000" b="1" spc="5" dirty="0" smtClean="0">
                <a:solidFill>
                  <a:srgbClr val="4F6128"/>
                </a:solidFill>
                <a:latin typeface="Calibri"/>
                <a:cs typeface="Calibri"/>
              </a:rPr>
              <a:t>5 </a:t>
            </a:r>
            <a:r>
              <a:rPr lang="ru-RU" sz="2000" b="1" spc="5" dirty="0" smtClean="0">
                <a:solidFill>
                  <a:srgbClr val="4F6128"/>
                </a:solidFill>
                <a:latin typeface="Calibri"/>
                <a:cs typeface="Calibri"/>
              </a:rPr>
              <a:t>-</a:t>
            </a:r>
            <a:r>
              <a:rPr lang="ru-RU" sz="2000" b="1" spc="5" dirty="0" smtClean="0">
                <a:solidFill>
                  <a:srgbClr val="4F6128"/>
                </a:solidFill>
                <a:latin typeface="Calibri"/>
                <a:cs typeface="Calibri"/>
              </a:rPr>
              <a:t>2027</a:t>
            </a:r>
            <a:r>
              <a:rPr sz="2000" b="1" spc="-80" dirty="0" smtClean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sz="2000" b="1" spc="-40" dirty="0" smtClean="0">
                <a:solidFill>
                  <a:srgbClr val="4F6128"/>
                </a:solidFill>
                <a:latin typeface="Calibri"/>
                <a:cs typeface="Calibri"/>
              </a:rPr>
              <a:t>ГОД</a:t>
            </a:r>
            <a:r>
              <a:rPr lang="ru-RU" sz="2000" b="1" spc="-40" dirty="0" smtClean="0">
                <a:solidFill>
                  <a:srgbClr val="4F6128"/>
                </a:solidFill>
                <a:latin typeface="Calibri"/>
                <a:cs typeface="Calibri"/>
              </a:rPr>
              <a:t>АХ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545" y="6857998"/>
            <a:ext cx="9135745" cy="0"/>
          </a:xfrm>
          <a:custGeom>
            <a:avLst/>
            <a:gdLst/>
            <a:ahLst/>
            <a:cxnLst/>
            <a:rect l="l" t="t" r="r" b="b"/>
            <a:pathLst>
              <a:path w="9135745">
                <a:moveTo>
                  <a:pt x="0" y="0"/>
                </a:moveTo>
                <a:lnTo>
                  <a:pt x="9135454" y="0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4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22041028"/>
              </p:ext>
            </p:extLst>
          </p:nvPr>
        </p:nvGraphicFramePr>
        <p:xfrm>
          <a:off x="684213" y="981075"/>
          <a:ext cx="7991475" cy="5400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25348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91426864"/>
              </p:ext>
            </p:extLst>
          </p:nvPr>
        </p:nvGraphicFramePr>
        <p:xfrm>
          <a:off x="381000" y="805622"/>
          <a:ext cx="7992381" cy="5223080"/>
        </p:xfrm>
        <a:graphic>
          <a:graphicData uri="http://schemas.openxmlformats.org/drawingml/2006/table">
            <a:tbl>
              <a:tblPr firstRow="1" bandRow="1"/>
              <a:tblGrid>
                <a:gridCol w="10081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236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933627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Раздел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662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52115,0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25414,8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11087,9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292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8036,0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7388,2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6573,8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749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160,3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3669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297,6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292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2081,9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2173,1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878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36950,4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12782,3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949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4292,4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2972,5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2261,8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1749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71901" y="0"/>
            <a:ext cx="8001480" cy="7671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  <p:txBody>
          <a:bodyPr lIns="91431" tIns="45715" rIns="91431" bIns="45715"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black"/>
                </a:solidFill>
              </a:rPr>
              <a:t>Распределение бюджетных ассигнований по разделам классификации расходов бюджета</a:t>
            </a:r>
            <a:endParaRPr lang="ru-RU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490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142875"/>
            <a:ext cx="8501062" cy="981869"/>
          </a:xfrm>
        </p:spPr>
        <p:txBody>
          <a:bodyPr lIns="91440" rIns="91440" bIns="4572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УГЛЕРОДОВСКОГО ГОРОДСКОГО поселения в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1329441936"/>
              </p:ext>
            </p:extLst>
          </p:nvPr>
        </p:nvGraphicFramePr>
        <p:xfrm>
          <a:off x="0" y="1268759"/>
          <a:ext cx="9144000" cy="5446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81351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350"/>
            <a:ext cx="9144000" cy="1285875"/>
          </a:xfrm>
        </p:spPr>
        <p:txBody>
          <a:bodyPr lIns="91440" rIns="91440" bIns="4572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 расходов бюджета УГЛЕРОДОВСКОГО ГОРОДСКОГО ПОСЕЛЕНИЯ КРАСНОСУЛИНСКОГО РАЙОНА в </a:t>
            </a:r>
            <a:r>
              <a:rPr lang="ru-RU" sz="27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году </a:t>
            </a:r>
            <a:r>
              <a:rPr lang="ru-RU" sz="27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по разделу 0100 </a:t>
            </a:r>
            <a:br>
              <a:rPr lang="ru-RU" sz="27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«ОБЩЕГОСУДАРСТВЕННЫЕ ВОПРОСЫ»</a:t>
            </a:r>
            <a:endParaRPr lang="ru-RU" sz="27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41989" name="AutoShape 5"/>
          <p:cNvSpPr>
            <a:spLocks noChangeArrowheads="1"/>
          </p:cNvSpPr>
          <p:nvPr/>
        </p:nvSpPr>
        <p:spPr bwMode="auto">
          <a:xfrm>
            <a:off x="3323156" y="2586037"/>
            <a:ext cx="3230043" cy="1096963"/>
          </a:xfrm>
          <a:prstGeom prst="roundRect">
            <a:avLst>
              <a:gd name="adj" fmla="val 16667"/>
            </a:avLst>
          </a:prstGeom>
          <a:solidFill>
            <a:srgbClr val="FF66CC"/>
          </a:solidFill>
          <a:ln w="19050">
            <a:solidFill>
              <a:srgbClr val="FFFF00"/>
            </a:solidFill>
            <a:round/>
            <a:headEnd/>
            <a:tailEnd/>
          </a:ln>
        </p:spPr>
        <p:txBody>
          <a:bodyPr lIns="126000" rIns="126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white"/>
                </a:solidFill>
                <a:latin typeface="Times New Roman" pitchFamily="18" charset="0"/>
              </a:rPr>
              <a:t>8390,8</a:t>
            </a:r>
            <a:endParaRPr lang="ru-RU" sz="2400" b="1" dirty="0">
              <a:solidFill>
                <a:prstClr val="white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prstClr val="white"/>
                </a:solidFill>
                <a:latin typeface="Times New Roman" pitchFamily="18" charset="0"/>
              </a:rPr>
              <a:t>тыс. руб.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304801" y="4221088"/>
            <a:ext cx="2553494" cy="2448272"/>
          </a:xfrm>
          <a:prstGeom prst="rect">
            <a:avLst/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</a:rPr>
              <a:t>Подраздел 0104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</a:rPr>
              <a:t>«Функционирование Правительства РФ, высших исполнительных органов государственной власти субъектов РФ, местных администраций» –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</a:rPr>
              <a:t>8036,0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</a:rPr>
              <a:t>тыс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</a:rPr>
              <a:t>. руб.</a:t>
            </a:r>
          </a:p>
        </p:txBody>
      </p:sp>
      <p:sp>
        <p:nvSpPr>
          <p:cNvPr id="41993" name="AutoShape 9"/>
          <p:cNvSpPr>
            <a:spLocks noChangeArrowheads="1"/>
          </p:cNvSpPr>
          <p:nvPr/>
        </p:nvSpPr>
        <p:spPr bwMode="auto">
          <a:xfrm rot="2313247">
            <a:off x="6755131" y="3113830"/>
            <a:ext cx="1697037" cy="752475"/>
          </a:xfrm>
          <a:prstGeom prst="curvedDownArrow">
            <a:avLst>
              <a:gd name="adj1" fmla="val 49313"/>
              <a:gd name="adj2" fmla="val 98846"/>
              <a:gd name="adj3" fmla="val 83417"/>
            </a:avLst>
          </a:prstGeom>
          <a:solidFill>
            <a:srgbClr val="FFC000"/>
          </a:solidFill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  <a:latin typeface="Corbel" pitchFamily="34" charset="0"/>
            </a:endParaRPr>
          </a:p>
        </p:txBody>
      </p:sp>
      <p:sp>
        <p:nvSpPr>
          <p:cNvPr id="41995" name="AutoShape 11"/>
          <p:cNvSpPr>
            <a:spLocks noChangeArrowheads="1"/>
          </p:cNvSpPr>
          <p:nvPr/>
        </p:nvSpPr>
        <p:spPr bwMode="auto">
          <a:xfrm rot="7897213">
            <a:off x="1447825" y="2941161"/>
            <a:ext cx="1611312" cy="814388"/>
          </a:xfrm>
          <a:prstGeom prst="curvedUpArrow">
            <a:avLst>
              <a:gd name="adj1" fmla="val 33800"/>
              <a:gd name="adj2" fmla="val 72730"/>
              <a:gd name="adj3" fmla="val 74671"/>
            </a:avLst>
          </a:prstGeom>
          <a:solidFill>
            <a:srgbClr val="00B050"/>
          </a:solidFill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  <a:latin typeface="Corbel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6096000" y="3733800"/>
            <a:ext cx="685800" cy="914400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48000" y="4572000"/>
            <a:ext cx="2590800" cy="2286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0106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финансовых, налоговых и таможенных органов и органов финансового (финансово-бюджетного) надзора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134,8 тыс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15000" y="4724400"/>
            <a:ext cx="1600200" cy="17163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0111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Резервные фонды – 42,5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3581400" y="3810000"/>
            <a:ext cx="685800" cy="914400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391400" y="4419600"/>
            <a:ext cx="1600200" cy="22497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Подраздел 0113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«Другие общегосударственные вопросы» – 106,0 тыс. руб.</a:t>
            </a:r>
          </a:p>
          <a:p>
            <a:pPr lvl="0" algn="ctr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883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9" grpId="0" animBg="1"/>
      <p:bldP spid="41990" grpId="0" animBg="1"/>
      <p:bldP spid="41993" grpId="0" animBg="1"/>
      <p:bldP spid="4199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Объект 2"/>
          <p:cNvSpPr>
            <a:spLocks noGrp="1"/>
          </p:cNvSpPr>
          <p:nvPr>
            <p:ph idx="4294967295"/>
          </p:nvPr>
        </p:nvSpPr>
        <p:spPr>
          <a:xfrm>
            <a:off x="0" y="404813"/>
            <a:ext cx="8893175" cy="3311525"/>
          </a:xfrm>
        </p:spPr>
        <p:txBody>
          <a:bodyPr>
            <a:normAutofit/>
          </a:bodyPr>
          <a:lstStyle/>
          <a:p>
            <a:pPr marL="68263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Объем расходов бюджета  Углеродовского городского поселения Красносулинского района на национальную оборону в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году запланирован –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8263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160,3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marL="68263" indent="0" algn="ctr">
              <a:lnSpc>
                <a:spcPct val="90000"/>
              </a:lnSpc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65" y="3199259"/>
            <a:ext cx="3130375" cy="36587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37648" y="3199259"/>
            <a:ext cx="3241872" cy="36587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50923" y="3198687"/>
            <a:ext cx="2788954" cy="36587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3512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350"/>
            <a:ext cx="9144000" cy="1285875"/>
          </a:xfrm>
        </p:spPr>
        <p:txBody>
          <a:bodyPr lIns="91440" rIns="91440" bIns="4572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 расходов бюджета УГЛЕРОДОВСКОГО ГОРОДСКОГО ПОСЕЛЕНИЯ КРАСНОСУЛИНСКОГО РАЙОНА в </a:t>
            </a:r>
            <a:r>
              <a:rPr lang="ru-RU" sz="27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7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27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по разделу 0200 </a:t>
            </a:r>
            <a:br>
              <a:rPr lang="ru-RU" sz="27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«НАЦИОНАЛЬНАЯ ОБОРОНА»</a:t>
            </a:r>
            <a:endParaRPr lang="ru-RU" sz="27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2771800" y="4552429"/>
            <a:ext cx="3741738" cy="2170112"/>
          </a:xfrm>
          <a:prstGeom prst="rect">
            <a:avLst/>
          </a:prstGeom>
          <a:solidFill>
            <a:srgbClr val="00FFFF"/>
          </a:solidFill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Подраздел 0203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«Мобилизационная и вневойсковая подготовка» –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160,3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3418533" y="2564904"/>
            <a:ext cx="2448272" cy="180020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905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9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Объект 2"/>
          <p:cNvSpPr>
            <a:spLocks noGrp="1"/>
          </p:cNvSpPr>
          <p:nvPr>
            <p:ph idx="4294967295"/>
          </p:nvPr>
        </p:nvSpPr>
        <p:spPr>
          <a:xfrm>
            <a:off x="0" y="381000"/>
            <a:ext cx="9144000" cy="2890838"/>
          </a:xfrm>
        </p:spPr>
        <p:txBody>
          <a:bodyPr>
            <a:normAutofit lnSpcReduction="10000"/>
          </a:bodyPr>
          <a:lstStyle/>
          <a:p>
            <a:pPr marL="68263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Объем расходов бюджета  Углеродовского городского поселения Красносулинского района на национальную безопасность и правоохранительную деятельность в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году составит –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8263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2297,6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marL="68263" indent="0" algn="ctr">
              <a:lnSpc>
                <a:spcPct val="90000"/>
              </a:lnSpc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84984"/>
            <a:ext cx="4572000" cy="35730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284984"/>
            <a:ext cx="4572000" cy="35865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6539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350"/>
            <a:ext cx="9144000" cy="1285875"/>
          </a:xfrm>
        </p:spPr>
        <p:txBody>
          <a:bodyPr lIns="91440" rIns="91440" bIns="4572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 расходов бюджета УГЛЕРОДОВСКОГО ГОРОДСКОГО ПОСЕЛЕНИЯ КРАСНОСУЛИНСКОГО РАЙОНА в </a:t>
            </a: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по разделу 0300 </a:t>
            </a:r>
            <a:b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«НАЦИОНАЛЬНАЯ БЕЗОПАСНОСТЬ И ПРАВООХРАНИТЕЛЬНАЯ ДЕЯТЕЛЬНОСТЬ»</a:t>
            </a:r>
            <a:endParaRPr lang="ru-RU" sz="27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2917155" y="4539357"/>
            <a:ext cx="3741738" cy="2170112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Подраздел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0310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«Защита населения и территории от ЧС природного и техногенного характера,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пожарная безопасность» 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297,6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3563888" y="2730690"/>
            <a:ext cx="2448272" cy="1800200"/>
          </a:xfrm>
          <a:prstGeom prst="downArrow">
            <a:avLst/>
          </a:prstGeom>
          <a:solidFill>
            <a:schemeClr val="tx2">
              <a:lumMod val="75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28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9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Объект 2"/>
          <p:cNvSpPr>
            <a:spLocks noGrp="1"/>
          </p:cNvSpPr>
          <p:nvPr>
            <p:ph idx="4294967295"/>
          </p:nvPr>
        </p:nvSpPr>
        <p:spPr>
          <a:xfrm>
            <a:off x="0" y="404813"/>
            <a:ext cx="8893175" cy="3311525"/>
          </a:xfrm>
        </p:spPr>
        <p:txBody>
          <a:bodyPr>
            <a:normAutofit/>
          </a:bodyPr>
          <a:lstStyle/>
          <a:p>
            <a:pPr marL="68263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Объем расходов бюджета  Углеродовского городского поселения Красносулинского района на национальную экономику в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году составит –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2013,0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  <a:p>
            <a:pPr marL="68263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1994,0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 – Дорожный фонд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Углеродовского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поселения</a:t>
            </a:r>
          </a:p>
          <a:p>
            <a:pPr marL="68263" indent="0" algn="ctr">
              <a:lnSpc>
                <a:spcPct val="90000"/>
              </a:lnSpc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3930973"/>
            <a:ext cx="4644007" cy="29270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7" y="3930973"/>
            <a:ext cx="4524375" cy="29489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96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7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7963" y="85343"/>
            <a:ext cx="8477989" cy="1389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5091" y="42671"/>
            <a:ext cx="8523732" cy="14356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7243" y="45333"/>
            <a:ext cx="8239125" cy="1417696"/>
          </a:xfrm>
          <a:prstGeom prst="rect">
            <a:avLst/>
          </a:prstGeom>
          <a:solidFill>
            <a:srgbClr val="C3D59B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1767205" marR="1245235" indent="-513715" algn="ctr">
              <a:lnSpc>
                <a:spcPct val="100000"/>
              </a:lnSpc>
            </a:pPr>
            <a:r>
              <a:rPr lang="ru-RU" sz="1800" b="1" spc="-3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          </a:t>
            </a:r>
            <a:r>
              <a:rPr sz="1800" b="1" spc="-3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ОБРАЩЕНИЕ </a:t>
            </a:r>
            <a:r>
              <a:rPr sz="1800" b="1" spc="-6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ГЛАВЫ </a:t>
            </a:r>
            <a:r>
              <a:rPr lang="ru-RU" sz="1800" b="1" spc="-6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АДМИНИСТРАЦИИ </a:t>
            </a:r>
            <a:r>
              <a:rPr lang="ru-RU" sz="1800" b="1" spc="-35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Углеродовского городского ПОСЕЛЕНИЯ </a:t>
            </a:r>
            <a:br>
              <a:rPr lang="ru-RU" sz="1800" b="1" spc="-35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</a:br>
            <a:r>
              <a:rPr sz="18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К </a:t>
            </a:r>
            <a:r>
              <a:rPr sz="1800" b="1" spc="-1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ЖИТЕЛЯМ </a:t>
            </a:r>
            <a:r>
              <a:rPr lang="ru-RU" sz="1800" b="1" spc="-35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ПОСЕЛЕНИЯ</a:t>
            </a:r>
            <a:endParaRPr sz="1800" dirty="0">
              <a:solidFill>
                <a:schemeClr val="accent2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2000" y="1524000"/>
            <a:ext cx="7923530" cy="50230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224154" algn="ctr"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solidFill>
                  <a:schemeClr val="bg1"/>
                </a:solidFill>
                <a:latin typeface="Times New Roman"/>
                <a:cs typeface="Times New Roman"/>
              </a:rPr>
              <a:t>Уважаемые</a:t>
            </a:r>
            <a:r>
              <a:rPr sz="2000" b="1" spc="-4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жители</a:t>
            </a:r>
            <a:endParaRPr sz="20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R="162560" algn="ctr">
              <a:lnSpc>
                <a:spcPct val="100000"/>
              </a:lnSpc>
            </a:pPr>
            <a:r>
              <a:rPr lang="ru-RU" sz="2000" b="1" spc="-10" dirty="0" smtClean="0">
                <a:solidFill>
                  <a:schemeClr val="bg1"/>
                </a:solidFill>
                <a:latin typeface="Times New Roman"/>
                <a:cs typeface="Times New Roman"/>
              </a:rPr>
              <a:t>Углеродовского городского поселения</a:t>
            </a:r>
            <a:r>
              <a:rPr sz="20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!</a:t>
            </a:r>
            <a:endParaRPr sz="20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237490" indent="405130" algn="just">
              <a:lnSpc>
                <a:spcPts val="1730"/>
              </a:lnSpc>
              <a:spcBef>
                <a:spcPts val="1720"/>
              </a:spcBef>
            </a:pP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Перед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вами брошюра </a:t>
            </a:r>
            <a:r>
              <a:rPr sz="1600" b="1" spc="-15" dirty="0">
                <a:solidFill>
                  <a:schemeClr val="bg1"/>
                </a:solidFill>
                <a:latin typeface="Times New Roman"/>
                <a:cs typeface="Times New Roman"/>
              </a:rPr>
              <a:t>«</a:t>
            </a:r>
            <a:r>
              <a:rPr sz="1600" spc="-15" dirty="0">
                <a:solidFill>
                  <a:schemeClr val="bg1"/>
                </a:solidFill>
                <a:latin typeface="Times New Roman"/>
                <a:cs typeface="Times New Roman"/>
              </a:rPr>
              <a:t>Бюджет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для граждан», </a:t>
            </a:r>
            <a:r>
              <a:rPr sz="1600" spc="-1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подготовле</a:t>
            </a:r>
            <a:r>
              <a:rPr lang="ru-RU" sz="1600" spc="-1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н</a:t>
            </a:r>
            <a:r>
              <a:rPr sz="1600" spc="-1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на</a:t>
            </a:r>
            <a:r>
              <a:rPr sz="1600" spc="-1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600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сектором экономики и финансов 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А</a:t>
            </a:r>
            <a:r>
              <a:rPr sz="16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дминистрации</a:t>
            </a:r>
            <a:r>
              <a:rPr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600" spc="-15" dirty="0" smtClean="0">
                <a:solidFill>
                  <a:schemeClr val="bg1"/>
                </a:solidFill>
                <a:latin typeface="Times New Roman"/>
                <a:cs typeface="Times New Roman"/>
              </a:rPr>
              <a:t>Углеродовского городского поселения,  </a:t>
            </a:r>
            <a:r>
              <a:rPr sz="1600" spc="-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на</a:t>
            </a:r>
            <a:r>
              <a:rPr sz="1600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основе</a:t>
            </a:r>
            <a:r>
              <a:rPr lang="ru-RU" sz="16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проекта </a:t>
            </a:r>
            <a:r>
              <a:rPr sz="16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решения</a:t>
            </a:r>
            <a:r>
              <a:rPr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Собрания депутатов </a:t>
            </a:r>
            <a:r>
              <a:rPr lang="ru-RU" sz="1600" spc="-15" dirty="0" smtClean="0">
                <a:solidFill>
                  <a:schemeClr val="bg1"/>
                </a:solidFill>
                <a:latin typeface="Times New Roman"/>
                <a:cs typeface="Times New Roman"/>
              </a:rPr>
              <a:t>Углеродовского городского 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поселения   </a:t>
            </a:r>
            <a:r>
              <a:rPr sz="1600" spc="-15" dirty="0" smtClean="0">
                <a:solidFill>
                  <a:schemeClr val="bg1"/>
                </a:solidFill>
                <a:latin typeface="Times New Roman"/>
                <a:cs typeface="Times New Roman"/>
              </a:rPr>
              <a:t>«О </a:t>
            </a:r>
            <a:r>
              <a:rPr sz="1600" spc="-20" dirty="0" err="1">
                <a:solidFill>
                  <a:schemeClr val="bg1"/>
                </a:solidFill>
                <a:latin typeface="Times New Roman"/>
                <a:cs typeface="Times New Roman"/>
              </a:rPr>
              <a:t>бюджете</a:t>
            </a:r>
            <a:r>
              <a:rPr sz="1600" spc="-20" dirty="0">
                <a:solidFill>
                  <a:schemeClr val="bg1"/>
                </a:solidFill>
                <a:latin typeface="Times New Roman"/>
                <a:cs typeface="Times New Roman"/>
              </a:rPr>
              <a:t>  </a:t>
            </a:r>
            <a:r>
              <a:rPr lang="ru-RU" sz="1600" spc="-15" dirty="0" smtClean="0">
                <a:solidFill>
                  <a:schemeClr val="bg1"/>
                </a:solidFill>
                <a:latin typeface="Times New Roman"/>
                <a:cs typeface="Times New Roman"/>
              </a:rPr>
              <a:t>Углеродовского городского поселения Красносулинского района</a:t>
            </a:r>
            <a:r>
              <a:rPr sz="1600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spc="-5" dirty="0" err="1">
                <a:solidFill>
                  <a:schemeClr val="bg1"/>
                </a:solidFill>
                <a:latin typeface="Times New Roman"/>
                <a:cs typeface="Times New Roman"/>
              </a:rPr>
              <a:t>на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202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5</a:t>
            </a:r>
            <a:r>
              <a:rPr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spc="-30" dirty="0">
                <a:solidFill>
                  <a:schemeClr val="bg1"/>
                </a:solidFill>
                <a:latin typeface="Times New Roman"/>
                <a:cs typeface="Times New Roman"/>
              </a:rPr>
              <a:t>год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и на плановый </a:t>
            </a:r>
            <a:r>
              <a:rPr sz="1600" spc="-15" dirty="0" err="1">
                <a:solidFill>
                  <a:schemeClr val="bg1"/>
                </a:solidFill>
                <a:latin typeface="Times New Roman"/>
                <a:cs typeface="Times New Roman"/>
              </a:rPr>
              <a:t>период</a:t>
            </a:r>
            <a:r>
              <a:rPr sz="1600" spc="-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202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6</a:t>
            </a:r>
            <a:r>
              <a:rPr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и </a:t>
            </a:r>
            <a:r>
              <a:rPr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202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7</a:t>
            </a:r>
            <a:r>
              <a:rPr sz="1600" spc="15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chemeClr val="bg1"/>
                </a:solidFill>
                <a:latin typeface="Times New Roman"/>
                <a:cs typeface="Times New Roman"/>
              </a:rPr>
              <a:t>годов».</a:t>
            </a:r>
            <a:endParaRPr sz="16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5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237490" indent="304800" algn="just">
              <a:lnSpc>
                <a:spcPts val="1730"/>
              </a:lnSpc>
            </a:pPr>
            <a:r>
              <a:rPr sz="1600" spc="-20" dirty="0">
                <a:solidFill>
                  <a:schemeClr val="bg1"/>
                </a:solidFill>
                <a:latin typeface="Times New Roman"/>
                <a:cs typeface="Times New Roman"/>
              </a:rPr>
              <a:t>Укрепление</a:t>
            </a:r>
            <a:r>
              <a:rPr sz="1600" spc="36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взаимодействия с гражданами по 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вопросам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финансово-бюджетной  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сферы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позволяет реализовать конституционные права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граждан на получение 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информации (включая информацию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о </a:t>
            </a:r>
            <a:r>
              <a:rPr sz="1600" spc="-15" dirty="0">
                <a:solidFill>
                  <a:schemeClr val="bg1"/>
                </a:solidFill>
                <a:latin typeface="Times New Roman"/>
                <a:cs typeface="Times New Roman"/>
              </a:rPr>
              <a:t>бюджете), </a:t>
            </a:r>
            <a:r>
              <a:rPr sz="1600" spc="-20" dirty="0">
                <a:solidFill>
                  <a:schemeClr val="bg1"/>
                </a:solidFill>
                <a:latin typeface="Times New Roman"/>
                <a:cs typeface="Times New Roman"/>
              </a:rPr>
              <a:t>соблюдая  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принцип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прозрачности  (открытости), установленный </a:t>
            </a:r>
            <a:r>
              <a:rPr sz="1600" spc="-20" dirty="0">
                <a:solidFill>
                  <a:schemeClr val="bg1"/>
                </a:solidFill>
                <a:latin typeface="Times New Roman"/>
                <a:cs typeface="Times New Roman"/>
              </a:rPr>
              <a:t>Бюджетным </a:t>
            </a:r>
            <a:r>
              <a:rPr sz="1600" spc="-30" dirty="0" err="1">
                <a:solidFill>
                  <a:schemeClr val="bg1"/>
                </a:solidFill>
                <a:latin typeface="Times New Roman"/>
                <a:cs typeface="Times New Roman"/>
              </a:rPr>
              <a:t>кодексом</a:t>
            </a:r>
            <a:r>
              <a:rPr sz="1600" spc="18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spc="-15" dirty="0" smtClean="0">
                <a:solidFill>
                  <a:schemeClr val="bg1"/>
                </a:solidFill>
                <a:latin typeface="Times New Roman"/>
                <a:cs typeface="Times New Roman"/>
              </a:rPr>
              <a:t>РФ.</a:t>
            </a:r>
            <a:endParaRPr lang="ru-RU" sz="16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237490" indent="304800" algn="just">
              <a:lnSpc>
                <a:spcPts val="1730"/>
              </a:lnSpc>
            </a:pPr>
            <a:endParaRPr lang="ru-RU" sz="1600" spc="-25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237490" indent="304800" algn="just">
              <a:lnSpc>
                <a:spcPts val="1730"/>
              </a:lnSpc>
            </a:pPr>
            <a:r>
              <a:rPr sz="1600" spc="-2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Бюджет</a:t>
            </a:r>
            <a:r>
              <a:rPr sz="1600" spc="-2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поселения</a:t>
            </a:r>
            <a:r>
              <a:rPr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-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достаточно сложный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документ с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множеством</a:t>
            </a:r>
            <a:r>
              <a:rPr sz="1600" spc="33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специфических</a:t>
            </a:r>
          </a:p>
          <a:p>
            <a:pPr marR="290830" algn="r">
              <a:lnSpc>
                <a:spcPts val="1825"/>
              </a:lnSpc>
            </a:pP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терминов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и классификаций, </a:t>
            </a:r>
            <a:r>
              <a:rPr sz="1600" spc="-25" dirty="0">
                <a:solidFill>
                  <a:schemeClr val="bg1"/>
                </a:solidFill>
                <a:latin typeface="Times New Roman"/>
                <a:cs typeface="Times New Roman"/>
              </a:rPr>
              <a:t>которые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понятны </a:t>
            </a:r>
            <a:r>
              <a:rPr sz="1600" spc="-25" dirty="0">
                <a:solidFill>
                  <a:schemeClr val="bg1"/>
                </a:solidFill>
                <a:latin typeface="Times New Roman"/>
                <a:cs typeface="Times New Roman"/>
              </a:rPr>
              <a:t>только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специалистам финансовой</a:t>
            </a:r>
            <a:r>
              <a:rPr sz="1600" spc="38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сферы.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235585" indent="405130" algn="just">
              <a:lnSpc>
                <a:spcPct val="90000"/>
              </a:lnSpc>
            </a:pPr>
            <a:r>
              <a:rPr sz="1600" spc="-15" dirty="0">
                <a:solidFill>
                  <a:schemeClr val="bg1"/>
                </a:solidFill>
                <a:latin typeface="Times New Roman"/>
                <a:cs typeface="Times New Roman"/>
              </a:rPr>
              <a:t>Гражданам, 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не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имеющим специального образования,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достаточно сложно  разобраться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в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языке </a:t>
            </a:r>
            <a:r>
              <a:rPr sz="1600" spc="-15" dirty="0">
                <a:solidFill>
                  <a:schemeClr val="bg1"/>
                </a:solidFill>
                <a:latin typeface="Times New Roman"/>
                <a:cs typeface="Times New Roman"/>
              </a:rPr>
              <a:t>бюджета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и </a:t>
            </a:r>
            <a:r>
              <a:rPr sz="1600" spc="-15" dirty="0">
                <a:solidFill>
                  <a:schemeClr val="bg1"/>
                </a:solidFill>
                <a:latin typeface="Times New Roman"/>
                <a:cs typeface="Times New Roman"/>
              </a:rPr>
              <a:t>его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цифрах,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поэтому 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мы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представляем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информацию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в 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более понятном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для </a:t>
            </a:r>
            <a:r>
              <a:rPr sz="1600" spc="-20" dirty="0">
                <a:solidFill>
                  <a:schemeClr val="bg1"/>
                </a:solidFill>
                <a:latin typeface="Times New Roman"/>
                <a:cs typeface="Times New Roman"/>
              </a:rPr>
              <a:t>широкого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круга пользователей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виде,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называемом </a:t>
            </a:r>
            <a:r>
              <a:rPr sz="1600" spc="-20" dirty="0">
                <a:solidFill>
                  <a:schemeClr val="bg1"/>
                </a:solidFill>
                <a:latin typeface="Times New Roman"/>
                <a:cs typeface="Times New Roman"/>
              </a:rPr>
              <a:t>«Бюджет 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для  </a:t>
            </a:r>
            <a:r>
              <a:rPr sz="1600" spc="-5" dirty="0" err="1">
                <a:solidFill>
                  <a:schemeClr val="bg1"/>
                </a:solidFill>
                <a:latin typeface="Times New Roman"/>
                <a:cs typeface="Times New Roman"/>
              </a:rPr>
              <a:t>граждан</a:t>
            </a:r>
            <a:r>
              <a:rPr sz="1600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».</a:t>
            </a:r>
            <a:endParaRPr lang="ru-RU" sz="16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235585" indent="405130" algn="just">
              <a:lnSpc>
                <a:spcPct val="90000"/>
              </a:lnSpc>
            </a:pPr>
            <a:r>
              <a:rPr sz="1400" spc="-3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Глава</a:t>
            </a:r>
            <a:r>
              <a:rPr sz="1400" spc="3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400" spc="-15" dirty="0" smtClean="0">
                <a:solidFill>
                  <a:schemeClr val="bg1"/>
                </a:solidFill>
                <a:latin typeface="Times New Roman"/>
                <a:cs typeface="Times New Roman"/>
              </a:rPr>
              <a:t>Администрации Углеродовского г/</a:t>
            </a:r>
            <a:r>
              <a:rPr lang="ru-RU" sz="1400" spc="-1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п</a:t>
            </a:r>
            <a:r>
              <a:rPr lang="ru-RU" sz="1400" spc="-1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chemeClr val="bg1"/>
                </a:solidFill>
                <a:latin typeface="Times New Roman"/>
                <a:cs typeface="Times New Roman"/>
              </a:rPr>
              <a:t>	</a:t>
            </a:r>
            <a:r>
              <a:rPr lang="ru-RU" sz="1400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В.В. Глушков</a:t>
            </a:r>
            <a:endParaRPr sz="1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Объект 2"/>
          <p:cNvSpPr>
            <a:spLocks noGrp="1"/>
          </p:cNvSpPr>
          <p:nvPr>
            <p:ph idx="4294967295"/>
          </p:nvPr>
        </p:nvSpPr>
        <p:spPr>
          <a:xfrm>
            <a:off x="0" y="404813"/>
            <a:ext cx="8893175" cy="3311525"/>
          </a:xfrm>
        </p:spPr>
        <p:txBody>
          <a:bodyPr>
            <a:normAutofit/>
          </a:bodyPr>
          <a:lstStyle/>
          <a:p>
            <a:pPr marL="68263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Объем расходов бюджета  Углеродовского городского поселения Красносулинского района на жилищно-коммунальное хозяйство в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году составит –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8263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36950,4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marL="68263" indent="0" algn="ctr">
              <a:lnSpc>
                <a:spcPct val="90000"/>
              </a:lnSpc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5650" name="Рисунок 3" descr="artemtez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61048"/>
            <a:ext cx="3190875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1" name="Рисунок 4" descr="ge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63" y="3861048"/>
            <a:ext cx="2928937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2" name="Рисунок 5" descr="image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88" y="3861048"/>
            <a:ext cx="3038475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6724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350"/>
            <a:ext cx="9144000" cy="1285875"/>
          </a:xfrm>
        </p:spPr>
        <p:txBody>
          <a:bodyPr lIns="91440" rIns="91440" bIns="4572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 расходов бюджета БОЖКОВСКОГО СЕЛЬСКОГО ПОСЕЛЕНИЯ КРАСНОСУЛИНСКОГО РАЙОНА в </a:t>
            </a: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</a:rPr>
              <a:t>по разделу 0800 </a:t>
            </a:r>
            <a:br>
              <a:rPr lang="ru-RU" sz="2700" b="1" dirty="0" smtClean="0">
                <a:solidFill>
                  <a:srgbClr val="7030A0"/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</a:rPr>
              <a:t>«КУЛЬТУРА, КИНЕМАТОГРАФИЯ»</a:t>
            </a:r>
            <a:endParaRPr lang="ru-RU" sz="27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2917155" y="4539357"/>
            <a:ext cx="3741738" cy="2170112"/>
          </a:xfrm>
          <a:prstGeom prst="rect">
            <a:avLst/>
          </a:prstGeom>
          <a:solidFill>
            <a:srgbClr val="FFFF00"/>
          </a:solidFill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Подраздел 0801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«КУЛЬТУРА»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4292,4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3563888" y="2739157"/>
            <a:ext cx="2448272" cy="18002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9205" y="2952124"/>
            <a:ext cx="877900" cy="14082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47040" y="2943823"/>
            <a:ext cx="914479" cy="15607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73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9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350"/>
            <a:ext cx="9144000" cy="1285875"/>
          </a:xfrm>
        </p:spPr>
        <p:txBody>
          <a:bodyPr lIns="91440" rIns="91440" bIns="4572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 расходов бюджета УГЛЕРОДОВСКОГО ГОРОДСКОГО ПОСЕЛЕНИЯ КРАСНОСУЛИНСКОГО РАЙОНА в </a:t>
            </a: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</a:rPr>
              <a:t>по разделу 1000 </a:t>
            </a:r>
            <a:br>
              <a:rPr lang="ru-RU" sz="2700" b="1" dirty="0" smtClean="0">
                <a:solidFill>
                  <a:srgbClr val="0070C0"/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</a:rPr>
              <a:t>«СОЦИАЛЬНАЯ ПОЛИТИКА»</a:t>
            </a:r>
            <a:endParaRPr lang="ru-RU" sz="2700" b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2917155" y="4539357"/>
            <a:ext cx="3741738" cy="21701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Подраздел 1001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«ПЕНСИОННОЕ ОБЕСПЕЧЕНИЕ»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10,5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3599892" y="2667149"/>
            <a:ext cx="2376264" cy="1872208"/>
          </a:xfrm>
          <a:prstGeom prst="downArrowCallou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007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9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Скругленный прямоугольник 1"/>
          <p:cNvGrpSpPr>
            <a:grpSpLocks/>
          </p:cNvGrpSpPr>
          <p:nvPr/>
        </p:nvGrpSpPr>
        <p:grpSpPr bwMode="auto">
          <a:xfrm>
            <a:off x="152400" y="152400"/>
            <a:ext cx="8796338" cy="768350"/>
            <a:chOff x="73" y="96"/>
            <a:chExt cx="5564" cy="484"/>
          </a:xfrm>
        </p:grpSpPr>
        <p:pic>
          <p:nvPicPr>
            <p:cNvPr id="26625" name="Скругленный прямоугольник 1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" y="96"/>
              <a:ext cx="5564" cy="48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626" name="Text Box 2"/>
            <p:cNvSpPr txBox="1">
              <a:spLocks noChangeArrowheads="1"/>
            </p:cNvSpPr>
            <p:nvPr/>
          </p:nvSpPr>
          <p:spPr bwMode="auto">
            <a:xfrm>
              <a:off x="133" y="127"/>
              <a:ext cx="5449" cy="3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5" rIns="91431" bIns="45715" anchor="ctr"/>
            <a:lstStyle>
              <a:lvl1pPr>
                <a:defRPr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b="1" dirty="0">
                  <a:solidFill>
                    <a:prstClr val="black"/>
                  </a:solidFill>
                </a:rPr>
                <a:t>Структура расходов по программному принципу</a:t>
              </a:r>
            </a:p>
          </p:txBody>
        </p:sp>
      </p:grpSp>
      <p:sp>
        <p:nvSpPr>
          <p:cNvPr id="26630" name="AutoShape 6"/>
          <p:cNvSpPr>
            <a:spLocks noChangeArrowheads="1"/>
          </p:cNvSpPr>
          <p:nvPr/>
        </p:nvSpPr>
        <p:spPr bwMode="auto">
          <a:xfrm rot="5400000">
            <a:off x="4570009" y="-1692039"/>
            <a:ext cx="432271" cy="5921376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prstClr val="black"/>
                </a:solidFill>
                <a:latin typeface="Arial" charset="0"/>
              </a:rPr>
              <a:t>БЮДЖЕТ</a:t>
            </a:r>
          </a:p>
        </p:txBody>
      </p:sp>
      <p:sp>
        <p:nvSpPr>
          <p:cNvPr id="26631" name="AutoShape 7"/>
          <p:cNvSpPr>
            <a:spLocks noChangeArrowheads="1"/>
          </p:cNvSpPr>
          <p:nvPr/>
        </p:nvSpPr>
        <p:spPr bwMode="auto">
          <a:xfrm rot="5400000">
            <a:off x="4500648" y="-405363"/>
            <a:ext cx="720229" cy="5220308"/>
          </a:xfrm>
          <a:prstGeom prst="flowChartAlternateProcess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" charset="0"/>
              </a:rPr>
              <a:t>Программные и непрограммные расходы</a:t>
            </a:r>
          </a:p>
        </p:txBody>
      </p:sp>
      <p:sp>
        <p:nvSpPr>
          <p:cNvPr id="26632" name="AutoShape 8"/>
          <p:cNvSpPr>
            <a:spLocks noChangeArrowheads="1"/>
          </p:cNvSpPr>
          <p:nvPr/>
        </p:nvSpPr>
        <p:spPr bwMode="auto">
          <a:xfrm rot="5400000">
            <a:off x="408714" y="4098742"/>
            <a:ext cx="2375522" cy="2303462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Муниципальные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программы (тыс. руб.)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Arial" charset="0"/>
              </a:rPr>
              <a:t>51758,2</a:t>
            </a:r>
            <a:endParaRPr lang="ru-RU" sz="2000" b="1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Непрограммные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расходы (тыс. руб.)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Arial" charset="0"/>
              </a:rPr>
              <a:t>356,8</a:t>
            </a:r>
            <a:endParaRPr lang="ru-RU" sz="2000" b="1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633" name="AutoShape 9"/>
          <p:cNvSpPr>
            <a:spLocks noChangeArrowheads="1"/>
          </p:cNvSpPr>
          <p:nvPr/>
        </p:nvSpPr>
        <p:spPr bwMode="auto">
          <a:xfrm rot="5400000">
            <a:off x="6676279" y="4117372"/>
            <a:ext cx="2439909" cy="2232025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Муниципальные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программы (тыс. руб.)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Arial" charset="0"/>
              </a:rPr>
              <a:t>10523,3</a:t>
            </a:r>
            <a:endParaRPr lang="ru-RU" sz="2000" b="1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Непрограммные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расходы (тыс. руб.)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Arial" charset="0"/>
              </a:rPr>
              <a:t>564,6</a:t>
            </a:r>
            <a:endParaRPr lang="ru-RU" sz="20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>
            <a:off x="4734862" y="1556792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6639" name="Freeform 15"/>
          <p:cNvSpPr>
            <a:spLocks/>
          </p:cNvSpPr>
          <p:nvPr/>
        </p:nvSpPr>
        <p:spPr bwMode="auto">
          <a:xfrm>
            <a:off x="7426891" y="2418556"/>
            <a:ext cx="799063" cy="719138"/>
          </a:xfrm>
          <a:custGeom>
            <a:avLst/>
            <a:gdLst>
              <a:gd name="T0" fmla="*/ 0 w 589"/>
              <a:gd name="T1" fmla="*/ 0 h 453"/>
              <a:gd name="T2" fmla="*/ 581 w 589"/>
              <a:gd name="T3" fmla="*/ 1 h 453"/>
              <a:gd name="T4" fmla="*/ 589 w 589"/>
              <a:gd name="T5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89" h="453">
                <a:moveTo>
                  <a:pt x="0" y="0"/>
                </a:moveTo>
                <a:lnTo>
                  <a:pt x="581" y="1"/>
                </a:lnTo>
                <a:lnTo>
                  <a:pt x="589" y="453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6640" name="Freeform 16"/>
          <p:cNvSpPr>
            <a:spLocks/>
          </p:cNvSpPr>
          <p:nvPr/>
        </p:nvSpPr>
        <p:spPr bwMode="auto">
          <a:xfrm>
            <a:off x="1451545" y="2418556"/>
            <a:ext cx="953350" cy="725487"/>
          </a:xfrm>
          <a:custGeom>
            <a:avLst/>
            <a:gdLst>
              <a:gd name="T0" fmla="*/ 365 w 365"/>
              <a:gd name="T1" fmla="*/ 3 h 457"/>
              <a:gd name="T2" fmla="*/ 0 w 365"/>
              <a:gd name="T3" fmla="*/ 0 h 457"/>
              <a:gd name="T4" fmla="*/ 2 w 365"/>
              <a:gd name="T5" fmla="*/ 457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5" h="457">
                <a:moveTo>
                  <a:pt x="365" y="3"/>
                </a:moveTo>
                <a:lnTo>
                  <a:pt x="0" y="0"/>
                </a:lnTo>
                <a:lnTo>
                  <a:pt x="2" y="45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6635" name="AutoShape 11"/>
          <p:cNvSpPr>
            <a:spLocks noChangeArrowheads="1"/>
          </p:cNvSpPr>
          <p:nvPr/>
        </p:nvSpPr>
        <p:spPr bwMode="auto">
          <a:xfrm rot="5400000">
            <a:off x="3596392" y="4003115"/>
            <a:ext cx="2379503" cy="252095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Муниципальные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программы (тыс. руб.)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Arial" charset="0"/>
              </a:rPr>
              <a:t>24504,3</a:t>
            </a:r>
            <a:endParaRPr lang="ru-RU" sz="2000" b="1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Непрограммные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расходы (тыс. руб.)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Arial" charset="0"/>
              </a:rPr>
              <a:t>910,5</a:t>
            </a:r>
            <a:endParaRPr lang="ru-RU" sz="2000" b="1" dirty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4793810" y="2633081"/>
            <a:ext cx="0" cy="4675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Выноска со стрелкой вниз 5"/>
          <p:cNvSpPr/>
          <p:nvPr/>
        </p:nvSpPr>
        <p:spPr>
          <a:xfrm>
            <a:off x="1092814" y="3138293"/>
            <a:ext cx="799064" cy="875137"/>
          </a:xfrm>
          <a:prstGeom prst="downArrowCallou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</a:rPr>
              <a:t>2025 </a:t>
            </a:r>
            <a:r>
              <a:rPr lang="ru-RU" b="1" dirty="0">
                <a:solidFill>
                  <a:prstClr val="black"/>
                </a:solidFill>
              </a:rPr>
              <a:t>год</a:t>
            </a: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4361762" y="3168833"/>
            <a:ext cx="864096" cy="940121"/>
          </a:xfrm>
          <a:prstGeom prst="downArrowCallou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</a:rPr>
              <a:t>2026 </a:t>
            </a:r>
            <a:r>
              <a:rPr lang="ru-RU" b="1" dirty="0">
                <a:solidFill>
                  <a:prstClr val="black"/>
                </a:solidFill>
              </a:rPr>
              <a:t>год</a:t>
            </a: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7746833" y="3183278"/>
            <a:ext cx="852228" cy="824233"/>
          </a:xfrm>
          <a:prstGeom prst="downArrowCallou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</a:rPr>
              <a:t>2027 </a:t>
            </a:r>
            <a:r>
              <a:rPr lang="ru-RU" b="1" dirty="0">
                <a:solidFill>
                  <a:prstClr val="black"/>
                </a:solidFill>
              </a:rPr>
              <a:t>год</a:t>
            </a:r>
          </a:p>
        </p:txBody>
      </p:sp>
    </p:spTree>
    <p:extLst>
      <p:ext uri="{BB962C8B-B14F-4D97-AF65-F5344CB8AC3E}">
        <p14:creationId xmlns="" xmlns:p14="http://schemas.microsoft.com/office/powerpoint/2010/main" val="101253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Заголовок 3"/>
          <p:cNvSpPr>
            <a:spLocks noGrp="1"/>
          </p:cNvSpPr>
          <p:nvPr>
            <p:ph type="title"/>
          </p:nvPr>
        </p:nvSpPr>
        <p:spPr>
          <a:xfrm>
            <a:off x="533400" y="304800"/>
            <a:ext cx="8353425" cy="81121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Расходы бюджета УГЛЕРОДОВСКОГО ГОРОДСКОГО поселения в рамках  муниципальных  программ в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="" xmlns:p14="http://schemas.microsoft.com/office/powerpoint/2010/main" val="607406253"/>
              </p:ext>
            </p:extLst>
          </p:nvPr>
        </p:nvGraphicFramePr>
        <p:xfrm>
          <a:off x="609600" y="1447800"/>
          <a:ext cx="8229600" cy="4984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7637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Заголовок 3"/>
          <p:cNvSpPr>
            <a:spLocks noGrp="1"/>
          </p:cNvSpPr>
          <p:nvPr>
            <p:ph type="title"/>
          </p:nvPr>
        </p:nvSpPr>
        <p:spPr>
          <a:xfrm>
            <a:off x="395288" y="115888"/>
            <a:ext cx="8424862" cy="13684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Доля расходов бюджета в рамках муниципальных программ в общем объеме расходов в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="" xmlns:p14="http://schemas.microsoft.com/office/powerpoint/2010/main" val="3741075117"/>
              </p:ext>
            </p:extLst>
          </p:nvPr>
        </p:nvGraphicFramePr>
        <p:xfrm>
          <a:off x="395288" y="1397000"/>
          <a:ext cx="8569200" cy="512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54808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Заголовок 3"/>
          <p:cNvSpPr>
            <a:spLocks noGrp="1"/>
          </p:cNvSpPr>
          <p:nvPr>
            <p:ph type="title"/>
          </p:nvPr>
        </p:nvSpPr>
        <p:spPr>
          <a:xfrm>
            <a:off x="395288" y="115888"/>
            <a:ext cx="8424862" cy="13684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Доля расходов бюджета в рамках муниципальных программ в общем объеме расходов в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="" xmlns:p14="http://schemas.microsoft.com/office/powerpoint/2010/main" val="1014860741"/>
              </p:ext>
            </p:extLst>
          </p:nvPr>
        </p:nvGraphicFramePr>
        <p:xfrm>
          <a:off x="395288" y="1397000"/>
          <a:ext cx="8569200" cy="512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66701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Заголовок 3"/>
          <p:cNvSpPr>
            <a:spLocks noGrp="1"/>
          </p:cNvSpPr>
          <p:nvPr>
            <p:ph type="title"/>
          </p:nvPr>
        </p:nvSpPr>
        <p:spPr>
          <a:xfrm>
            <a:off x="395288" y="115888"/>
            <a:ext cx="8424862" cy="13684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Доля расходов бюджета в рамках муниципальных программ в общем объеме расходов в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="" xmlns:p14="http://schemas.microsoft.com/office/powerpoint/2010/main" val="2883744575"/>
              </p:ext>
            </p:extLst>
          </p:nvPr>
        </p:nvGraphicFramePr>
        <p:xfrm>
          <a:off x="395288" y="1397000"/>
          <a:ext cx="8569200" cy="512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26329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50331" y="2857504"/>
            <a:ext cx="407196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43000" y="142859"/>
            <a:ext cx="6858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005" y="2629551"/>
            <a:ext cx="7995245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000" b="1" cap="none" spc="0" dirty="0" smtClean="0">
                <a:ln w="0"/>
                <a:solidFill>
                  <a:srgbClr val="000066"/>
                </a:solidFill>
                <a:effectLst>
                  <a:reflection blurRad="6350" stA="53000" endA="300" endPos="35500" dir="5400000" sy="-90000" algn="bl" rotWithShape="0"/>
                </a:effectLst>
                <a:latin typeface="Monotype Corsiva" panose="03010101010201010101" pitchFamily="66" charset="0"/>
              </a:rPr>
              <a:t>Спасибо за внимание!</a:t>
            </a:r>
            <a:endParaRPr lang="ru-RU" sz="7000" b="1" cap="none" spc="0" dirty="0">
              <a:ln w="0"/>
              <a:solidFill>
                <a:srgbClr val="000066"/>
              </a:solidFill>
              <a:effectLst>
                <a:reflection blurRad="6350" stA="53000" endA="300" endPos="35500" dir="5400000" sy="-90000" algn="bl" rotWithShape="0"/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71246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2485" y="381000"/>
            <a:ext cx="7475220" cy="1371600"/>
          </a:xfrm>
        </p:spPr>
        <p:txBody>
          <a:bodyPr>
            <a:noAutofit/>
          </a:bodyPr>
          <a:lstStyle/>
          <a:p>
            <a:pPr lvl="0" algn="ctr" defTabSz="914400">
              <a:lnSpc>
                <a:spcPct val="100000"/>
              </a:lnSpc>
              <a:spcBef>
                <a:spcPts val="100"/>
              </a:spcBef>
            </a:pPr>
            <a:r>
              <a:rPr lang="ru-RU" sz="2800" b="1" cap="none" spc="-15" dirty="0">
                <a:solidFill>
                  <a:srgbClr val="4F6128"/>
                </a:solidFill>
                <a:latin typeface="Calibri"/>
                <a:ea typeface="+mn-ea"/>
                <a:cs typeface="Calibri"/>
              </a:rPr>
              <a:t>ПАРАМЕТРЫ</a:t>
            </a:r>
            <a:r>
              <a:rPr lang="ru-RU" sz="2800" b="1" cap="none" spc="-5" dirty="0">
                <a:solidFill>
                  <a:srgbClr val="4F6128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ru-RU" sz="2800" b="1" cap="none" spc="-30" dirty="0">
                <a:solidFill>
                  <a:srgbClr val="4F6128"/>
                </a:solidFill>
                <a:latin typeface="Calibri"/>
                <a:ea typeface="+mn-ea"/>
                <a:cs typeface="Calibri"/>
              </a:rPr>
              <a:t>БЮДЖЕТА</a:t>
            </a:r>
            <a:r>
              <a:rPr lang="ru-RU" sz="2800" b="1" cap="none" dirty="0">
                <a:solidFill>
                  <a:srgbClr val="000000"/>
                </a:solidFill>
                <a:latin typeface="Calibri"/>
                <a:ea typeface="+mn-ea"/>
                <a:cs typeface="Calibri"/>
              </a:rPr>
              <a:t/>
            </a:r>
            <a:br>
              <a:rPr lang="ru-RU" sz="2800" b="1" cap="none" dirty="0">
                <a:solidFill>
                  <a:srgbClr val="000000"/>
                </a:solidFill>
                <a:latin typeface="Calibri"/>
                <a:ea typeface="+mn-ea"/>
                <a:cs typeface="Calibri"/>
              </a:rPr>
            </a:br>
            <a:r>
              <a:rPr lang="ru-RU" sz="2800" b="1" u="heavy" cap="none" spc="-25" dirty="0" smtClean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Calibri"/>
                <a:ea typeface="+mn-ea"/>
                <a:cs typeface="Calibri"/>
              </a:rPr>
              <a:t>УГЛЕРОДОВСКОГО ГОРОДСКОГО ПОСЕЛЕНИЯ </a:t>
            </a:r>
            <a:br>
              <a:rPr lang="ru-RU" sz="2800" b="1" u="heavy" cap="none" spc="-25" dirty="0" smtClean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Calibri"/>
                <a:ea typeface="+mn-ea"/>
                <a:cs typeface="Calibri"/>
              </a:rPr>
            </a:br>
            <a:r>
              <a:rPr lang="ru-RU" sz="2800" b="1" u="heavy" cap="none" dirty="0" smtClean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Calibri"/>
                <a:ea typeface="+mn-ea"/>
                <a:cs typeface="Calibri"/>
              </a:rPr>
              <a:t>НА </a:t>
            </a:r>
            <a:r>
              <a:rPr lang="ru-RU" sz="2800" b="1" u="heavy" cap="none" dirty="0" smtClean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Calibri"/>
                <a:ea typeface="+mn-ea"/>
                <a:cs typeface="Calibri"/>
              </a:rPr>
              <a:t>2025</a:t>
            </a:r>
            <a:r>
              <a:rPr lang="ru-RU" sz="2800" b="1" u="heavy" cap="none" spc="-10" dirty="0" smtClean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Calibri"/>
                <a:ea typeface="+mn-ea"/>
                <a:cs typeface="Calibri"/>
              </a:rPr>
              <a:t> </a:t>
            </a:r>
            <a:r>
              <a:rPr lang="ru-RU" sz="2800" b="1" u="heavy" cap="none" spc="-35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Calibri"/>
                <a:ea typeface="+mn-ea"/>
                <a:cs typeface="Calibri"/>
              </a:rPr>
              <a:t>ГОД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95600"/>
            <a:ext cx="3048000" cy="2590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919484"/>
            <a:ext cx="3048000" cy="2590800"/>
          </a:xfrm>
          <a:prstGeom prst="rect">
            <a:avLst/>
          </a:prstGeom>
        </p:spPr>
      </p:pic>
      <p:sp>
        <p:nvSpPr>
          <p:cNvPr id="6" name="Равно 5"/>
          <p:cNvSpPr/>
          <p:nvPr/>
        </p:nvSpPr>
        <p:spPr>
          <a:xfrm flipH="1">
            <a:off x="3505195" y="3048000"/>
            <a:ext cx="2057397" cy="1981200"/>
          </a:xfrm>
          <a:prstGeom prst="mathEqua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2209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Доходы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2209800"/>
            <a:ext cx="2516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Расходы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2485" y="5573637"/>
            <a:ext cx="2139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52115,0</a:t>
            </a:r>
            <a:r>
              <a:rPr lang="ru-RU" sz="20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20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5573637"/>
            <a:ext cx="2135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52115,0</a:t>
            </a:r>
            <a:r>
              <a:rPr lang="ru-RU" sz="2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2000" b="1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870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73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 dpi="0" rotWithShape="1">
            <a:blip r:embed="rId2" cstate="print">
              <a:alphaModFix amt="66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11553" y="248157"/>
            <a:ext cx="665099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spc="-3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ДОХОДЫ </a:t>
            </a:r>
            <a:r>
              <a:rPr sz="2000" b="1" spc="-2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БЮДЖЕТА </a:t>
            </a:r>
            <a:r>
              <a:rPr lang="ru-RU" sz="2000" b="1" spc="-25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УГЛЕРОДОВСКОГО ГОРОДСКОГО ПОСЕЛЕНИЯ </a:t>
            </a:r>
            <a:r>
              <a:rPr sz="2000" b="1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В </a:t>
            </a:r>
            <a:r>
              <a:rPr sz="2000" b="1" spc="5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202</a:t>
            </a:r>
            <a:r>
              <a:rPr lang="ru-RU" sz="2000" b="1" spc="5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5</a:t>
            </a:r>
            <a:r>
              <a:rPr sz="2000" b="1" spc="-80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spc="-4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ГОДУ</a:t>
            </a:r>
            <a:endParaRPr sz="2000" dirty="0">
              <a:solidFill>
                <a:schemeClr val="accent3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545" y="6857998"/>
            <a:ext cx="9135745" cy="0"/>
          </a:xfrm>
          <a:custGeom>
            <a:avLst/>
            <a:gdLst/>
            <a:ahLst/>
            <a:cxnLst/>
            <a:rect l="l" t="t" r="r" b="b"/>
            <a:pathLst>
              <a:path w="9135745">
                <a:moveTo>
                  <a:pt x="0" y="0"/>
                </a:moveTo>
                <a:lnTo>
                  <a:pt x="9135454" y="0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4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="" xmlns:p14="http://schemas.microsoft.com/office/powerpoint/2010/main" val="278820161"/>
              </p:ext>
            </p:extLst>
          </p:nvPr>
        </p:nvGraphicFramePr>
        <p:xfrm>
          <a:off x="838200" y="876534"/>
          <a:ext cx="7543799" cy="5752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8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11553" y="248157"/>
            <a:ext cx="665099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spc="-30" dirty="0">
                <a:solidFill>
                  <a:srgbClr val="FFFF00"/>
                </a:solidFill>
                <a:latin typeface="Calibri"/>
                <a:cs typeface="Calibri"/>
              </a:rPr>
              <a:t>ДОХОДЫ </a:t>
            </a:r>
            <a:r>
              <a:rPr sz="2000" b="1" spc="-25" dirty="0">
                <a:solidFill>
                  <a:srgbClr val="FFFF00"/>
                </a:solidFill>
                <a:latin typeface="Calibri"/>
                <a:cs typeface="Calibri"/>
              </a:rPr>
              <a:t>БЮДЖЕТА </a:t>
            </a:r>
            <a:r>
              <a:rPr lang="ru-RU" sz="2000" b="1" spc="-25" dirty="0" smtClean="0">
                <a:solidFill>
                  <a:srgbClr val="FFFF00"/>
                </a:solidFill>
                <a:latin typeface="Calibri"/>
                <a:cs typeface="Calibri"/>
              </a:rPr>
              <a:t>УГЛЕРОДОВСКОГО ГОРОДСКОГО ПОСЕЛЕНИЯ </a:t>
            </a:r>
            <a:r>
              <a:rPr sz="2000" b="1" dirty="0" smtClean="0">
                <a:solidFill>
                  <a:srgbClr val="FFFF00"/>
                </a:solidFill>
                <a:latin typeface="Calibri"/>
                <a:cs typeface="Calibri"/>
              </a:rPr>
              <a:t>В </a:t>
            </a:r>
            <a:r>
              <a:rPr sz="2000" b="1" spc="5" dirty="0" smtClean="0">
                <a:solidFill>
                  <a:srgbClr val="FFFF00"/>
                </a:solidFill>
                <a:latin typeface="Calibri"/>
                <a:cs typeface="Calibri"/>
              </a:rPr>
              <a:t>202</a:t>
            </a:r>
            <a:r>
              <a:rPr lang="ru-RU" sz="2000" b="1" spc="5" dirty="0" smtClean="0">
                <a:solidFill>
                  <a:srgbClr val="FFFF00"/>
                </a:solidFill>
                <a:latin typeface="Calibri"/>
                <a:cs typeface="Calibri"/>
              </a:rPr>
              <a:t>6 </a:t>
            </a:r>
            <a:r>
              <a:rPr sz="2000" b="1" spc="-40" dirty="0" smtClean="0">
                <a:solidFill>
                  <a:srgbClr val="FFFF00"/>
                </a:solidFill>
                <a:latin typeface="Calibri"/>
                <a:cs typeface="Calibri"/>
              </a:rPr>
              <a:t>ГОДУ</a:t>
            </a:r>
            <a:endParaRPr sz="2000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545" y="6857998"/>
            <a:ext cx="9135745" cy="0"/>
          </a:xfrm>
          <a:custGeom>
            <a:avLst/>
            <a:gdLst/>
            <a:ahLst/>
            <a:cxnLst/>
            <a:rect l="l" t="t" r="r" b="b"/>
            <a:pathLst>
              <a:path w="9135745">
                <a:moveTo>
                  <a:pt x="0" y="0"/>
                </a:moveTo>
                <a:lnTo>
                  <a:pt x="9135454" y="0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4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="" xmlns:p14="http://schemas.microsoft.com/office/powerpoint/2010/main" val="1525936270"/>
              </p:ext>
            </p:extLst>
          </p:nvPr>
        </p:nvGraphicFramePr>
        <p:xfrm>
          <a:off x="838200" y="827148"/>
          <a:ext cx="7543799" cy="5802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62998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86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11553" y="248157"/>
            <a:ext cx="665099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spc="-30" dirty="0">
                <a:solidFill>
                  <a:srgbClr val="FFC000"/>
                </a:solidFill>
                <a:latin typeface="Calibri"/>
                <a:cs typeface="Calibri"/>
              </a:rPr>
              <a:t>ДОХОДЫ </a:t>
            </a:r>
            <a:r>
              <a:rPr sz="2000" b="1" spc="-25" dirty="0">
                <a:solidFill>
                  <a:srgbClr val="FFC000"/>
                </a:solidFill>
                <a:latin typeface="Calibri"/>
                <a:cs typeface="Calibri"/>
              </a:rPr>
              <a:t>БЮДЖЕТА </a:t>
            </a:r>
            <a:r>
              <a:rPr lang="ru-RU" sz="2000" b="1" spc="-25" dirty="0" smtClean="0">
                <a:solidFill>
                  <a:srgbClr val="FFC000"/>
                </a:solidFill>
                <a:latin typeface="Calibri"/>
                <a:cs typeface="Calibri"/>
              </a:rPr>
              <a:t>УГЛЕРОДОВСКОГО ГОРОДСКОГО ПОСЕЛЕНИЯ </a:t>
            </a:r>
            <a:r>
              <a:rPr sz="2000" b="1" dirty="0" smtClean="0">
                <a:solidFill>
                  <a:srgbClr val="FFC000"/>
                </a:solidFill>
                <a:latin typeface="Calibri"/>
                <a:cs typeface="Calibri"/>
              </a:rPr>
              <a:t>В </a:t>
            </a:r>
            <a:r>
              <a:rPr sz="2000" b="1" spc="5" dirty="0" smtClean="0">
                <a:solidFill>
                  <a:srgbClr val="FFC000"/>
                </a:solidFill>
                <a:latin typeface="Calibri"/>
                <a:cs typeface="Calibri"/>
              </a:rPr>
              <a:t>202</a:t>
            </a:r>
            <a:r>
              <a:rPr lang="ru-RU" sz="2000" b="1" spc="5" dirty="0" smtClean="0">
                <a:solidFill>
                  <a:srgbClr val="FFC000"/>
                </a:solidFill>
                <a:latin typeface="Calibri"/>
                <a:cs typeface="Calibri"/>
              </a:rPr>
              <a:t>7 </a:t>
            </a:r>
            <a:r>
              <a:rPr sz="2000" b="1" spc="-40" dirty="0" smtClean="0">
                <a:solidFill>
                  <a:srgbClr val="FFC000"/>
                </a:solidFill>
                <a:latin typeface="Calibri"/>
                <a:cs typeface="Calibri"/>
              </a:rPr>
              <a:t>ГОДУ</a:t>
            </a:r>
            <a:endParaRPr sz="2000" dirty="0">
              <a:solidFill>
                <a:srgbClr val="FFC000"/>
              </a:solidFill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545" y="6857998"/>
            <a:ext cx="9135745" cy="0"/>
          </a:xfrm>
          <a:custGeom>
            <a:avLst/>
            <a:gdLst/>
            <a:ahLst/>
            <a:cxnLst/>
            <a:rect l="l" t="t" r="r" b="b"/>
            <a:pathLst>
              <a:path w="9135745">
                <a:moveTo>
                  <a:pt x="0" y="0"/>
                </a:moveTo>
                <a:lnTo>
                  <a:pt x="9135454" y="0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4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="" xmlns:p14="http://schemas.microsoft.com/office/powerpoint/2010/main" val="316485736"/>
              </p:ext>
            </p:extLst>
          </p:nvPr>
        </p:nvGraphicFramePr>
        <p:xfrm>
          <a:off x="838200" y="990600"/>
          <a:ext cx="7543799" cy="5638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2410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50778" y="304800"/>
            <a:ext cx="6650990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-30" dirty="0" smtClean="0">
                <a:solidFill>
                  <a:srgbClr val="C00000"/>
                </a:solidFill>
                <a:latin typeface="Calibri"/>
                <a:cs typeface="Calibri"/>
              </a:rPr>
              <a:t>СТРУКТУРА НАЛОГОВЫХ И НЕНАЛОГОВЫХ ДОХОДОВ</a:t>
            </a:r>
            <a:r>
              <a:rPr sz="2000" b="1" spc="-30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C00000"/>
                </a:solidFill>
                <a:latin typeface="Calibri"/>
                <a:cs typeface="Calibri"/>
              </a:rPr>
              <a:t>БЮДЖЕТА </a:t>
            </a:r>
            <a:r>
              <a:rPr lang="ru-RU" sz="2000" b="1" spc="-25" dirty="0" smtClean="0">
                <a:solidFill>
                  <a:srgbClr val="C00000"/>
                </a:solidFill>
                <a:latin typeface="Calibri"/>
                <a:cs typeface="Calibri"/>
              </a:rPr>
              <a:t>УГЛЕРОДОВСКОГО ГОРОДСКОГО ПОСЕЛЕНИЯ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dirty="0" smtClean="0">
                <a:solidFill>
                  <a:srgbClr val="C00000"/>
                </a:solidFill>
                <a:latin typeface="Calibri"/>
                <a:cs typeface="Calibri"/>
              </a:rPr>
              <a:t>В </a:t>
            </a:r>
            <a:r>
              <a:rPr sz="2000" b="1" spc="5" dirty="0" smtClean="0">
                <a:solidFill>
                  <a:srgbClr val="C00000"/>
                </a:solidFill>
                <a:latin typeface="Calibri"/>
                <a:cs typeface="Calibri"/>
              </a:rPr>
              <a:t>202</a:t>
            </a:r>
            <a:r>
              <a:rPr lang="ru-RU" sz="2000" b="1" spc="5" dirty="0" smtClean="0">
                <a:solidFill>
                  <a:srgbClr val="C00000"/>
                </a:solidFill>
                <a:latin typeface="Calibri"/>
                <a:cs typeface="Calibri"/>
              </a:rPr>
              <a:t>5</a:t>
            </a:r>
            <a:r>
              <a:rPr sz="2000" b="1" spc="-80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40" dirty="0">
                <a:solidFill>
                  <a:srgbClr val="C00000"/>
                </a:solidFill>
                <a:latin typeface="Calibri"/>
                <a:cs typeface="Calibri"/>
              </a:rPr>
              <a:t>ГОДУ</a:t>
            </a:r>
            <a:endParaRPr sz="2000" b="1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545" y="6857998"/>
            <a:ext cx="9135745" cy="0"/>
          </a:xfrm>
          <a:custGeom>
            <a:avLst/>
            <a:gdLst/>
            <a:ahLst/>
            <a:cxnLst/>
            <a:rect l="l" t="t" r="r" b="b"/>
            <a:pathLst>
              <a:path w="9135745">
                <a:moveTo>
                  <a:pt x="0" y="0"/>
                </a:moveTo>
                <a:lnTo>
                  <a:pt x="9135454" y="0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4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="" xmlns:p14="http://schemas.microsoft.com/office/powerpoint/2010/main" val="3427417060"/>
              </p:ext>
            </p:extLst>
          </p:nvPr>
        </p:nvGraphicFramePr>
        <p:xfrm>
          <a:off x="304800" y="1240954"/>
          <a:ext cx="8534400" cy="5312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93760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8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tx2">
              <a:lumMod val="75000"/>
              <a:alpha val="3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50778" y="304800"/>
            <a:ext cx="6650990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-30" dirty="0" smtClean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СТРУКТУРА НАЛОГОВЫХ И НЕНАЛОГОВЫХ ДОХОДОВ</a:t>
            </a:r>
            <a:r>
              <a:rPr sz="2000" b="1" spc="-30" dirty="0" smtClean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БЮДЖЕТА </a:t>
            </a:r>
            <a:r>
              <a:rPr lang="ru-RU" sz="2000" b="1" spc="-25" dirty="0" smtClean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УГЛЕРОДОВСКОГО ГОРОДСКОГО ПОСЕЛЕНИЯ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dirty="0" smtClean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В </a:t>
            </a:r>
            <a:r>
              <a:rPr sz="2000" b="1" spc="5" dirty="0" smtClean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202</a:t>
            </a:r>
            <a:r>
              <a:rPr lang="ru-RU" sz="2000" b="1" spc="5" dirty="0" smtClean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6</a:t>
            </a:r>
            <a:r>
              <a:rPr sz="2000" b="1" spc="-80" dirty="0" smtClean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spc="-4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ГОДУ</a:t>
            </a:r>
            <a:endParaRPr sz="2000" dirty="0">
              <a:solidFill>
                <a:schemeClr val="accent2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545" y="6857998"/>
            <a:ext cx="9135745" cy="0"/>
          </a:xfrm>
          <a:custGeom>
            <a:avLst/>
            <a:gdLst/>
            <a:ahLst/>
            <a:cxnLst/>
            <a:rect l="l" t="t" r="r" b="b"/>
            <a:pathLst>
              <a:path w="9135745">
                <a:moveTo>
                  <a:pt x="0" y="0"/>
                </a:moveTo>
                <a:lnTo>
                  <a:pt x="9135454" y="0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4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="" xmlns:p14="http://schemas.microsoft.com/office/powerpoint/2010/main" val="2186474585"/>
              </p:ext>
            </p:extLst>
          </p:nvPr>
        </p:nvGraphicFramePr>
        <p:xfrm>
          <a:off x="228600" y="1282211"/>
          <a:ext cx="8534400" cy="5312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94342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38260">
              <a:srgbClr val="699F0E"/>
            </a:gs>
            <a:gs pos="99000">
              <a:schemeClr val="accent1">
                <a:lumMod val="75000"/>
                <a:lumOff val="2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50778" y="304800"/>
            <a:ext cx="6650990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-30" dirty="0" smtClean="0">
                <a:solidFill>
                  <a:srgbClr val="0070C0"/>
                </a:solidFill>
                <a:latin typeface="Calibri"/>
                <a:cs typeface="Calibri"/>
              </a:rPr>
              <a:t>СТРУКТУРА НАЛОГОВЫХ И НЕНАЛОГОВЫХ ДОХОДОВ</a:t>
            </a:r>
            <a:r>
              <a:rPr sz="2000" b="1" spc="-30" dirty="0" smtClean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0070C0"/>
                </a:solidFill>
                <a:latin typeface="Calibri"/>
                <a:cs typeface="Calibri"/>
              </a:rPr>
              <a:t>БЮДЖЕТА </a:t>
            </a:r>
            <a:r>
              <a:rPr lang="ru-RU" sz="2000" b="1" spc="-25" dirty="0" smtClean="0">
                <a:solidFill>
                  <a:srgbClr val="0070C0"/>
                </a:solidFill>
                <a:latin typeface="Calibri"/>
                <a:cs typeface="Calibri"/>
              </a:rPr>
              <a:t>УГЛЕРОДОВСКОГО ГОРОДСКОГО ПОСЕЛЕНИЯ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dirty="0" smtClean="0">
                <a:solidFill>
                  <a:srgbClr val="0070C0"/>
                </a:solidFill>
                <a:latin typeface="Calibri"/>
                <a:cs typeface="Calibri"/>
              </a:rPr>
              <a:t>В </a:t>
            </a:r>
            <a:r>
              <a:rPr sz="2000" b="1" spc="5" dirty="0" smtClean="0">
                <a:solidFill>
                  <a:srgbClr val="0070C0"/>
                </a:solidFill>
                <a:latin typeface="Calibri"/>
                <a:cs typeface="Calibri"/>
              </a:rPr>
              <a:t>202</a:t>
            </a:r>
            <a:r>
              <a:rPr lang="ru-RU" sz="2000" b="1" spc="5" dirty="0" smtClean="0">
                <a:solidFill>
                  <a:srgbClr val="0070C0"/>
                </a:solidFill>
                <a:latin typeface="Calibri"/>
                <a:cs typeface="Calibri"/>
              </a:rPr>
              <a:t>7</a:t>
            </a:r>
            <a:r>
              <a:rPr sz="2000" b="1" spc="-80" dirty="0" smtClean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b="1" spc="-40" dirty="0">
                <a:solidFill>
                  <a:srgbClr val="0070C0"/>
                </a:solidFill>
                <a:latin typeface="Calibri"/>
                <a:cs typeface="Calibri"/>
              </a:rPr>
              <a:t>ГОДУ</a:t>
            </a:r>
            <a:endParaRPr sz="2000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545" y="6857998"/>
            <a:ext cx="9135745" cy="0"/>
          </a:xfrm>
          <a:custGeom>
            <a:avLst/>
            <a:gdLst/>
            <a:ahLst/>
            <a:cxnLst/>
            <a:rect l="l" t="t" r="r" b="b"/>
            <a:pathLst>
              <a:path w="9135745">
                <a:moveTo>
                  <a:pt x="0" y="0"/>
                </a:moveTo>
                <a:lnTo>
                  <a:pt x="9135454" y="0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4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="" xmlns:p14="http://schemas.microsoft.com/office/powerpoint/2010/main" val="1929688658"/>
              </p:ext>
            </p:extLst>
          </p:nvPr>
        </p:nvGraphicFramePr>
        <p:xfrm>
          <a:off x="304800" y="1240954"/>
          <a:ext cx="8534400" cy="5312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11756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9759155-7935-4C61-A06C-C04380D1B16E}"/>
    </a:ext>
  </a:extLst>
</a:theme>
</file>

<file path=ppt/theme/theme3.xml><?xml version="1.0" encoding="utf-8"?>
<a:theme xmlns:a="http://schemas.openxmlformats.org/drawingml/2006/main" name="2_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9759155-7935-4C61-A06C-C04380D1B16E}"/>
    </a:ext>
  </a:extLst>
</a:theme>
</file>

<file path=ppt/theme/theme4.xml><?xml version="1.0" encoding="utf-8"?>
<a:theme xmlns:a="http://schemas.openxmlformats.org/drawingml/2006/main" name="4_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9759155-7935-4C61-A06C-C04380D1B16E}"/>
    </a:ext>
  </a:extLst>
</a:theme>
</file>

<file path=ppt/theme/theme5.xml><?xml version="1.0" encoding="utf-8"?>
<a:theme xmlns:a="http://schemas.openxmlformats.org/drawingml/2006/main" name="5_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9759155-7935-4C61-A06C-C04380D1B16E}"/>
    </a:ext>
  </a:extLst>
</a:theme>
</file>

<file path=ppt/theme/theme6.xml><?xml version="1.0" encoding="utf-8"?>
<a:theme xmlns:a="http://schemas.openxmlformats.org/drawingml/2006/main" name="6_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9759155-7935-4C61-A06C-C04380D1B16E}"/>
    </a:ext>
  </a:extLst>
</a:theme>
</file>

<file path=ppt/theme/theme7.xml><?xml version="1.0" encoding="utf-8"?>
<a:theme xmlns:a="http://schemas.openxmlformats.org/drawingml/2006/main" name="7_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9759155-7935-4C61-A06C-C04380D1B16E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Легкий дым">
    <a:dk1>
      <a:sysClr val="windowText" lastClr="000000"/>
    </a:dk1>
    <a:lt1>
      <a:sysClr val="window" lastClr="FFFFFF"/>
    </a:lt1>
    <a:dk2>
      <a:srgbClr val="647252"/>
    </a:dk2>
    <a:lt2>
      <a:srgbClr val="EAE8CF"/>
    </a:lt2>
    <a:accent1>
      <a:srgbClr val="E78712"/>
    </a:accent1>
    <a:accent2>
      <a:srgbClr val="B73C26"/>
    </a:accent2>
    <a:accent3>
      <a:srgbClr val="865331"/>
    </a:accent3>
    <a:accent4>
      <a:srgbClr val="B38648"/>
    </a:accent4>
    <a:accent5>
      <a:srgbClr val="BBB473"/>
    </a:accent5>
    <a:accent6>
      <a:srgbClr val="849276"/>
    </a:accent6>
    <a:hlink>
      <a:srgbClr val="FDAB2A"/>
    </a:hlink>
    <a:folHlink>
      <a:srgbClr val="CCB182"/>
    </a:folHlink>
  </a:clrScheme>
  <a:fontScheme name="Легкий дым">
    <a:majorFont>
      <a:latin typeface="Century Gothic" panose="020B0502020202020204"/>
      <a:ea typeface=""/>
      <a:cs typeface=""/>
      <a:font script="Jpan" typeface="メイリオ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 panose="020B0502020202020204"/>
      <a:ea typeface=""/>
      <a:cs typeface=""/>
      <a:font script="Jpan" typeface="メイリオ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Легкий дым">
    <a:fillStyleLst>
      <a:solidFill>
        <a:schemeClr val="phClr"/>
      </a:solidFill>
      <a:solidFill>
        <a:schemeClr val="phClr">
          <a:tint val="70000"/>
          <a:lumMod val="104000"/>
        </a:schemeClr>
      </a:solidFill>
      <a:gradFill rotWithShape="1">
        <a:gsLst>
          <a:gs pos="0">
            <a:schemeClr val="phClr">
              <a:tint val="96000"/>
              <a:lumMod val="104000"/>
            </a:schemeClr>
          </a:gs>
          <a:gs pos="100000">
            <a:schemeClr val="phClr">
              <a:shade val="98000"/>
              <a:lumMod val="94000"/>
            </a:schemeClr>
          </a:gs>
        </a:gsLst>
        <a:lin ang="5400000" scaled="0"/>
      </a:gradFill>
    </a:fillStyleLst>
    <a:lnStyleLst>
      <a:ln w="9525" cap="rnd" cmpd="sng" algn="ctr">
        <a:solidFill>
          <a:schemeClr val="phClr">
            <a:shade val="90000"/>
          </a:schemeClr>
        </a:solidFill>
        <a:prstDash val="solid"/>
      </a:ln>
      <a:ln w="15875" cap="rnd" cmpd="sng" algn="ctr">
        <a:solidFill>
          <a:schemeClr val="phClr"/>
        </a:solidFill>
        <a:prstDash val="solid"/>
      </a:ln>
      <a:ln w="2222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2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6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20000"/>
            </a:schemeClr>
          </a:gs>
          <a:gs pos="100000">
            <a:schemeClr val="phClr">
              <a:shade val="98000"/>
              <a:satMod val="120000"/>
              <a:lumMod val="98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satMod val="92000"/>
              <a:lumMod val="120000"/>
            </a:schemeClr>
          </a:gs>
          <a:gs pos="100000">
            <a:schemeClr val="phClr">
              <a:shade val="98000"/>
              <a:satMod val="120000"/>
              <a:lumMod val="98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1734</TotalTime>
  <Words>760</Words>
  <Application>Microsoft Office PowerPoint</Application>
  <PresentationFormat>Экран (4:3)</PresentationFormat>
  <Paragraphs>181</Paragraphs>
  <Slides>28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Грань</vt:lpstr>
      <vt:lpstr>1_Сектор</vt:lpstr>
      <vt:lpstr>2_Сектор</vt:lpstr>
      <vt:lpstr>4_Сектор</vt:lpstr>
      <vt:lpstr>5_Сектор</vt:lpstr>
      <vt:lpstr>6_Сектор</vt:lpstr>
      <vt:lpstr>7_Сектор</vt:lpstr>
      <vt:lpstr>ПРОЕКТ  БюджетА УГЛЕРОДОВСКОГО  ГОРОДСКОГО ПОСЕЛЕНИЯ  НА 2025 и на плановый  период  2026 и 2027 годов</vt:lpstr>
      <vt:lpstr>            ОБРАЩЕНИЕ ГЛАВЫ АДМИНИСТРАЦИИ Углеродовского городского ПОСЕЛЕНИЯ  К ЖИТЕЛЯМ ПОСЕЛЕНИЯ</vt:lpstr>
      <vt:lpstr>ПАРАМЕТРЫ БЮДЖЕТА УГЛЕРОДОВСКОГО ГОРОДСКОГО ПОСЕЛЕНИЯ  НА 2025 ГОД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Структура расходов бюджета УГЛЕРОДОВСКОГО ГОРОДСКОГО поселения в 2025 году</vt:lpstr>
      <vt:lpstr>     Основные направления  расходов бюджета УГЛЕРОДОВСКОГО ГОРОДСКОГО ПОСЕЛЕНИЯ КРАСНОСУЛИНСКОГО РАЙОНА в 2025 году по разделу 0100  «ОБЩЕГОСУДАРСТВЕННЫЕ ВОПРОСЫ»</vt:lpstr>
      <vt:lpstr>Слайд 15</vt:lpstr>
      <vt:lpstr>     Основные направления  расходов бюджета УГЛЕРОДОВСКОГО ГОРОДСКОГО ПОСЕЛЕНИЯ КРАСНОСУЛИНСКОГО РАЙОНА в 2025 году по разделу 0200  «НАЦИОНАЛЬНАЯ ОБОРОНА»</vt:lpstr>
      <vt:lpstr>Слайд 17</vt:lpstr>
      <vt:lpstr>     Основные направления  расходов бюджета УГЛЕРОДОВСКОГО ГОРОДСКОГО ПОСЕЛЕНИЯ КРАСНОСУЛИНСКОГО РАЙОНА в 2027 году по разделу 0300  «НАЦИОНАЛЬНАЯ БЕЗОПАСНОСТЬ И ПРАВООХРАНИТЕЛЬНАЯ ДЕЯТЕЛЬНОСТЬ»</vt:lpstr>
      <vt:lpstr>Слайд 19</vt:lpstr>
      <vt:lpstr>Слайд 20</vt:lpstr>
      <vt:lpstr>     Основные направления  расходов бюджета БОЖКОВСКОГО СЕЛЬСКОГО ПОСЕЛЕНИЯ КРАСНОСУЛИНСКОГО РАЙОНА в 2025 году по разделу 0800  «КУЛЬТУРА, КИНЕМАТОГРАФИЯ»</vt:lpstr>
      <vt:lpstr>     Основные направления  расходов бюджета УГЛЕРОДОВСКОГО ГОРОДСКОГО ПОСЕЛЕНИЯ КРАСНОСУЛИНСКОГО РАЙОНА в 2025 году по разделу 1000  «СОЦИАЛЬНАЯ ПОЛИТИКА»</vt:lpstr>
      <vt:lpstr>Слайд 23</vt:lpstr>
      <vt:lpstr>Расходы бюджета УГЛЕРОДОВСКОГО ГОРОДСКОГО поселения в рамках  муниципальных  программ в 2025 году</vt:lpstr>
      <vt:lpstr>Доля расходов бюджета в рамках муниципальных программ в общем объеме расходов в 2025 году</vt:lpstr>
      <vt:lpstr>Доля расходов бюджета в рамках муниципальных программ в общем объеме расходов в 2026 году</vt:lpstr>
      <vt:lpstr>Доля расходов бюджета в рамках муниципальных программ в общем объеме расходов в 2027 году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Yury</dc:creator>
  <cp:lastModifiedBy>Бухгалтерия</cp:lastModifiedBy>
  <cp:revision>86</cp:revision>
  <dcterms:created xsi:type="dcterms:W3CDTF">2021-01-18T10:38:10Z</dcterms:created>
  <dcterms:modified xsi:type="dcterms:W3CDTF">2025-01-21T14:57:27Z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2020-12-11T00:00:00Z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2021-01-18T00:00:00Z</vt:filetime>
  </property>
</Properties>
</file>