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charts/colors6.xml" ContentType="application/vnd.ms-office.chartcolor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style5.xml" ContentType="application/vnd.ms-office.chartstyl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charts/style6.xml" ContentType="application/vnd.ms-office.chartstyl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charts/style7.xml" ContentType="application/vnd.ms-office.chartstyle+xml"/>
  <Override PartName="/ppt/charts/colors10.xml" ContentType="application/vnd.ms-office.chartcolorstyl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charts/style10.xml" ContentType="application/vnd.ms-office.chart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charts/chart12.xml" ContentType="application/vnd.openxmlformats-officedocument.drawingml.chart+xml"/>
  <Override PartName="/ppt/charts/colors11.xml" ContentType="application/vnd.ms-office.chartcolor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8.xml" ContentType="application/vnd.ms-office.chartstyle+xml"/>
  <Override PartName="/ppt/slideMasters/slideMaster7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ppt/charts/style4.xml" ContentType="application/vnd.ms-office.chart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4115" r:id="rId2"/>
    <p:sldMasterId id="2147484133" r:id="rId3"/>
    <p:sldMasterId id="2147484169" r:id="rId4"/>
    <p:sldMasterId id="2147484187" r:id="rId5"/>
    <p:sldMasterId id="2147484205" r:id="rId6"/>
    <p:sldMasterId id="2147484223" r:id="rId7"/>
  </p:sldMasterIdLst>
  <p:notesMasterIdLst>
    <p:notesMasterId r:id="rId36"/>
  </p:notesMasterIdLst>
  <p:sldIdLst>
    <p:sldId id="256" r:id="rId8"/>
    <p:sldId id="257" r:id="rId9"/>
    <p:sldId id="292" r:id="rId10"/>
    <p:sldId id="261" r:id="rId11"/>
    <p:sldId id="288" r:id="rId12"/>
    <p:sldId id="289" r:id="rId13"/>
    <p:sldId id="283" r:id="rId14"/>
    <p:sldId id="290" r:id="rId15"/>
    <p:sldId id="291" r:id="rId16"/>
    <p:sldId id="284" r:id="rId17"/>
    <p:sldId id="285" r:id="rId18"/>
    <p:sldId id="287" r:id="rId19"/>
    <p:sldId id="293" r:id="rId20"/>
    <p:sldId id="295" r:id="rId21"/>
    <p:sldId id="296" r:id="rId22"/>
    <p:sldId id="297" r:id="rId23"/>
    <p:sldId id="298" r:id="rId24"/>
    <p:sldId id="299" r:id="rId25"/>
    <p:sldId id="300" r:id="rId26"/>
    <p:sldId id="302" r:id="rId27"/>
    <p:sldId id="305" r:id="rId28"/>
    <p:sldId id="307" r:id="rId29"/>
    <p:sldId id="286" r:id="rId30"/>
    <p:sldId id="309" r:id="rId31"/>
    <p:sldId id="310" r:id="rId32"/>
    <p:sldId id="313" r:id="rId33"/>
    <p:sldId id="314" r:id="rId34"/>
    <p:sldId id="315" r:id="rId3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03" autoAdjust="0"/>
  </p:normalViewPr>
  <p:slideViewPr>
    <p:cSldViewPr>
      <p:cViewPr varScale="1">
        <p:scale>
          <a:sx n="106" d="100"/>
          <a:sy n="106" d="100"/>
        </p:scale>
        <p:origin x="-176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1"/>
            <c:spPr>
              <a:solidFill>
                <a:srgbClr val="C0000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Налоговые и неналоговые доходы - 10484,9тыс. рублей</c:v>
                </c:pt>
                <c:pt idx="1">
                  <c:v>Дотации бюджетам городских поселений -9641,4тыс. рублей</c:v>
                </c:pt>
                <c:pt idx="2">
                  <c:v>Субвенции - 164,5 тыс. рублей</c:v>
                </c:pt>
                <c:pt idx="3">
                  <c:v>Иные межбюджетные трансферты-70852,2 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10484.9</c:v>
                </c:pt>
                <c:pt idx="1">
                  <c:v>9641.4</c:v>
                </c:pt>
                <c:pt idx="2">
                  <c:v>164.5</c:v>
                </c:pt>
                <c:pt idx="3">
                  <c:v>70852.5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7280621172353476"/>
          <c:y val="0.1014231005664155"/>
          <c:w val="0.51947773889374937"/>
          <c:h val="0.8705490489389946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в рамках программы тыс.руб.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-6.1728395061728392E-3"/>
                  <c:y val="7.6437585969462716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Развитие транспортной системы</c:v>
                </c:pt>
                <c:pt idx="1">
                  <c:v>Управление муниципальными финансами</c:v>
                </c:pt>
                <c:pt idx="2">
                  <c:v>Муниципальная политика </c:v>
                </c:pt>
                <c:pt idx="3">
                  <c:v>Благоустройство территории и жилищно коммунальное хозяйство</c:v>
                </c:pt>
                <c:pt idx="4">
                  <c:v>Защита населения и территории от чрезвычайных ситуаций, обеспечение пожарной безапасности и безопасности людей на водных объектах</c:v>
                </c:pt>
                <c:pt idx="5">
                  <c:v>Развитие культуры, физической культуры и спорта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1794</c:v>
                </c:pt>
                <c:pt idx="1">
                  <c:v>6593.4</c:v>
                </c:pt>
                <c:pt idx="2" formatCode="0.0">
                  <c:v>124</c:v>
                </c:pt>
                <c:pt idx="3">
                  <c:v>758.8</c:v>
                </c:pt>
                <c:pt idx="4">
                  <c:v>230.1</c:v>
                </c:pt>
                <c:pt idx="5">
                  <c:v>3764</c:v>
                </c:pt>
              </c:numCache>
            </c:numRef>
          </c:val>
        </c:ser>
        <c:dLbls>
          <c:showVal val="1"/>
        </c:dLbls>
        <c:gapWidth val="79"/>
        <c:axId val="182521216"/>
        <c:axId val="182678656"/>
      </c:barChart>
      <c:catAx>
        <c:axId val="1825212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678656"/>
        <c:crosses val="autoZero"/>
        <c:auto val="1"/>
        <c:lblAlgn val="ctr"/>
        <c:lblOffset val="100"/>
      </c:catAx>
      <c:valAx>
        <c:axId val="18267865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8252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6583425523969566"/>
          <c:y val="0.212973232684858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explosion val="52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857046165336318"/>
                  <c:y val="-0.34670061134744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156233954161415"/>
                      <c:h val="0.171393923652547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84624002240582E-2"/>
                  <c:y val="-2.4762379434765018E-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081384493301593"/>
                      <c:h val="0.171393923652547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13299.5</c:v>
                </c:pt>
                <c:pt idx="1">
                  <c:v>397.2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6583425523969566"/>
          <c:y val="0.212973232684858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explosion val="52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857046165336318"/>
                  <c:y val="-0.34670061134744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156233954161415"/>
                      <c:h val="0.171393923652547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84624002240582E-2"/>
                  <c:y val="-2.4762379434765018E-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081384493301593"/>
                      <c:h val="0.171393923652547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11273.8</c:v>
                </c:pt>
                <c:pt idx="1">
                  <c:v>621.5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6583425523969566"/>
          <c:y val="0.212973232684858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explosion val="52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857046165336318"/>
                  <c:y val="-0.34670061134744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156233954161415"/>
                      <c:h val="0.171393923652547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84624002240582E-2"/>
                  <c:y val="-2.4762379434765018E-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081384493301593"/>
                      <c:h val="0.171393923652547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11432.7</c:v>
                </c:pt>
                <c:pt idx="1">
                  <c:v>918.4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view3D>
      <c:rotX val="30"/>
      <c:rotY val="54"/>
      <c:depthPercent val="100"/>
      <c:perspective val="30"/>
    </c:view3D>
    <c:plotArea>
      <c:layout>
        <c:manualLayout>
          <c:layoutTarget val="inner"/>
          <c:xMode val="edge"/>
          <c:yMode val="edge"/>
          <c:x val="8.9435972511993062E-2"/>
          <c:y val="5.5781282126540231E-2"/>
          <c:w val="0.83796307404266701"/>
          <c:h val="0.487637987394892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2"/>
            <c:explosion val="43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54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43%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Налоговые и неналоговые доходы - 4500,2 тыс. рублей</c:v>
                </c:pt>
                <c:pt idx="1">
                  <c:v>Дотации бюджетам городских поселений-8830,3 тыс. рублей</c:v>
                </c:pt>
                <c:pt idx="2">
                  <c:v>Субвенции - 179,5 тыс. рублей</c:v>
                </c:pt>
                <c:pt idx="3">
                  <c:v>Иные межбюджетные трансферты -11920,0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4500.2</c:v>
                </c:pt>
                <c:pt idx="1">
                  <c:v>8830.2999999999975</c:v>
                </c:pt>
                <c:pt idx="2">
                  <c:v>179.5</c:v>
                </c:pt>
                <c:pt idx="3">
                  <c:v>11920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1.8683822302264435E-2"/>
          <c:y val="0.46190056238518473"/>
          <c:w val="0.85707161603855286"/>
          <c:h val="0.5118337693422772"/>
        </c:manualLayout>
      </c:layout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43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Налоговые и неналоговые доходы - 4620,0 тыс. рублей</c:v>
                </c:pt>
                <c:pt idx="1">
                  <c:v>Дотации бюджетам городских поселений - 6479,0 тыс. рублей</c:v>
                </c:pt>
                <c:pt idx="2">
                  <c:v>Субвенции -185,8  тыс. рублей</c:v>
                </c:pt>
                <c:pt idx="3">
                  <c:v>Иные межбюджетные трансферты - 47638,7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4620</c:v>
                </c:pt>
                <c:pt idx="1">
                  <c:v>6479.2</c:v>
                </c:pt>
                <c:pt idx="2">
                  <c:v>185.8</c:v>
                </c:pt>
                <c:pt idx="3">
                  <c:v>47638.7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7471246980075006"/>
          <c:w val="1"/>
          <c:h val="0.3117740142892133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814090035620554"/>
          <c:y val="2.893254722470041E-2"/>
          <c:w val="0.51859099643794526"/>
          <c:h val="0.89284026996625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Pt>
            <c:idx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1.6369047619047623E-2"/>
                  <c:y val="-2.9342767635384355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2321,0 тыс. рублей</c:v>
                </c:pt>
                <c:pt idx="1">
                  <c:v>Акцизы - 1018,0 тыс. рублей</c:v>
                </c:pt>
                <c:pt idx="2">
                  <c:v>Налог на имущество физических лиц - 438,0 тыс. рублей</c:v>
                </c:pt>
                <c:pt idx="3">
                  <c:v>Земельный налог -5379,7 тыс. рублей</c:v>
                </c:pt>
                <c:pt idx="4">
                  <c:v>Доходы от использования имущества, находящегося в муниципальной собственности - 352,2 тыс. рублей</c:v>
                </c:pt>
                <c:pt idx="5">
                  <c:v>Транспортный налог -976,0тыс. рублей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2321</c:v>
                </c:pt>
                <c:pt idx="1">
                  <c:v>1018</c:v>
                </c:pt>
                <c:pt idx="2">
                  <c:v>438</c:v>
                </c:pt>
                <c:pt idx="3">
                  <c:v>5379.7</c:v>
                </c:pt>
                <c:pt idx="4">
                  <c:v>352.2</c:v>
                </c:pt>
                <c:pt idx="5">
                  <c:v>976</c:v>
                </c:pt>
              </c:numCache>
            </c:numRef>
          </c:val>
        </c:ser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04761904762039E-3"/>
          <c:y val="6.4003060099250121E-6"/>
          <c:w val="0.48236161886014306"/>
          <c:h val="0.999270176870574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814090035620554"/>
          <c:y val="2.893254722470041E-2"/>
          <c:w val="0.51859099643794526"/>
          <c:h val="0.89284026996625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Pt>
            <c:idx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2.9761904761904791E-3"/>
                  <c:y val="-6.5433716736762611E-4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- 941,8 тыс. рублей</c:v>
                </c:pt>
                <c:pt idx="1">
                  <c:v>Акцизы -1066,7 тыс. рублей</c:v>
                </c:pt>
                <c:pt idx="2">
                  <c:v>Налог на имущество физических лиц -138,0 тыс. рублей</c:v>
                </c:pt>
                <c:pt idx="3">
                  <c:v>Земельный налог -975,0 тыс. рублей</c:v>
                </c:pt>
                <c:pt idx="4">
                  <c:v>Доходы от использования имущества, находящегося в муниципальной собственности - 363,5 тыс. рублей</c:v>
                </c:pt>
                <c:pt idx="5">
                  <c:v>Транспортный налог -1015,2 тыс. рублей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941.8</c:v>
                </c:pt>
                <c:pt idx="1">
                  <c:v>1066.7</c:v>
                </c:pt>
                <c:pt idx="2">
                  <c:v>138</c:v>
                </c:pt>
                <c:pt idx="3">
                  <c:v>975</c:v>
                </c:pt>
                <c:pt idx="4">
                  <c:v>363.5</c:v>
                </c:pt>
                <c:pt idx="5">
                  <c:v>1015.2</c:v>
                </c:pt>
              </c:numCache>
            </c:numRef>
          </c:val>
        </c:ser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6.4003060099181249E-6"/>
          <c:w val="0.48236161886014306"/>
          <c:h val="0.999270176870574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814090035620554"/>
          <c:y val="2.893254722470041E-2"/>
          <c:w val="0.51859099643794526"/>
          <c:h val="0.89284026996625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7"/>
          <c:dPt>
            <c:idx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3.125E-2"/>
                  <c:y val="5.9113300492610814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- 958,5 тыс. рублей</c:v>
                </c:pt>
                <c:pt idx="1">
                  <c:v>Акцизы-1117,2 тыс. руб</c:v>
                </c:pt>
                <c:pt idx="2">
                  <c:v>Налог на имущество физических лиц - 138,0</c:v>
                </c:pt>
                <c:pt idx="3">
                  <c:v>Земельный налог -975,0 тыс. рублей</c:v>
                </c:pt>
                <c:pt idx="4">
                  <c:v>Доходы от использования имущества, находящегося в муниципальной собственности -375,4 тыс. рублей</c:v>
                </c:pt>
                <c:pt idx="5">
                  <c:v>Транспортный налог-1015 тыс.руб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958.5</c:v>
                </c:pt>
                <c:pt idx="1">
                  <c:v>1117.2</c:v>
                </c:pt>
                <c:pt idx="2">
                  <c:v>138</c:v>
                </c:pt>
                <c:pt idx="3">
                  <c:v>975</c:v>
                </c:pt>
                <c:pt idx="4">
                  <c:v>375.4</c:v>
                </c:pt>
                <c:pt idx="5">
                  <c:v>1055.9000000000001</c:v>
                </c:pt>
              </c:numCache>
            </c:numRef>
          </c:val>
        </c:ser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6.4003060099181249E-6"/>
          <c:w val="0.48236161886014306"/>
          <c:h val="0.999270176870574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2022 год (отчет)</c:v>
                </c:pt>
                <c:pt idx="1">
                  <c:v>2023 год (отчет)</c:v>
                </c:pt>
                <c:pt idx="2">
                  <c:v>2024 год (отчет)</c:v>
                </c:pt>
                <c:pt idx="3">
                  <c:v>2025 год (прогноз)</c:v>
                </c:pt>
                <c:pt idx="4">
                  <c:v>2026 год (прогноз)</c:v>
                </c:pt>
                <c:pt idx="5">
                  <c:v>2027 год (прогноз)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711.5</c:v>
                </c:pt>
                <c:pt idx="1">
                  <c:v>866.7</c:v>
                </c:pt>
                <c:pt idx="2">
                  <c:v>885.9</c:v>
                </c:pt>
                <c:pt idx="3">
                  <c:v>2321</c:v>
                </c:pt>
                <c:pt idx="4">
                  <c:v>941.8</c:v>
                </c:pt>
                <c:pt idx="5">
                  <c:v>958.5</c:v>
                </c:pt>
              </c:numCache>
            </c:numRef>
          </c:val>
        </c:ser>
        <c:dLbls>
          <c:showVal val="1"/>
        </c:dLbls>
        <c:gapWidth val="100"/>
        <c:overlap val="-24"/>
        <c:axId val="180902912"/>
        <c:axId val="180814592"/>
      </c:barChart>
      <c:catAx>
        <c:axId val="1809029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814592"/>
        <c:crosses val="autoZero"/>
        <c:auto val="1"/>
        <c:lblAlgn val="ctr"/>
        <c:lblOffset val="100"/>
      </c:catAx>
      <c:valAx>
        <c:axId val="1808145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90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4.5704992130339517E-2"/>
          <c:y val="4.6194218084325472E-2"/>
          <c:w val="0.67487841359716783"/>
          <c:h val="0.8542782393158168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10484.9</c:v>
                </c:pt>
                <c:pt idx="1">
                  <c:v>5400.2</c:v>
                </c:pt>
                <c:pt idx="2">
                  <c:v>4620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6F-4021-82DB-1D4EAE9BF1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6F-4021-82DB-1D4EAE9BF14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0.0</c:formatCode>
                <c:ptCount val="3"/>
                <c:pt idx="0">
                  <c:v>80658.399999999994</c:v>
                </c:pt>
                <c:pt idx="1">
                  <c:v>20929.8</c:v>
                </c:pt>
                <c:pt idx="2">
                  <c:v>54303.7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6F-4021-82DB-1D4EAE9BF14E}"/>
            </c:ext>
          </c:extLst>
        </c:ser>
        <c:gapWidth val="134"/>
        <c:gapDepth val="82"/>
        <c:shape val="box"/>
        <c:axId val="180867456"/>
        <c:axId val="180868992"/>
        <c:axId val="0"/>
      </c:bar3DChart>
      <c:catAx>
        <c:axId val="1808674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399" b="1">
                <a:solidFill>
                  <a:srgbClr val="002060"/>
                </a:solidFill>
              </a:defRPr>
            </a:pPr>
            <a:endParaRPr lang="ru-RU"/>
          </a:p>
        </c:txPr>
        <c:crossAx val="180868992"/>
        <c:crosses val="autoZero"/>
        <c:auto val="1"/>
        <c:lblAlgn val="ctr"/>
        <c:lblOffset val="100"/>
      </c:catAx>
      <c:valAx>
        <c:axId val="180868992"/>
        <c:scaling>
          <c:orientation val="minMax"/>
        </c:scaling>
        <c:delete val="1"/>
        <c:axPos val="l"/>
        <c:numFmt formatCode="0.0" sourceLinked="1"/>
        <c:tickLblPos val="none"/>
        <c:crossAx val="180867456"/>
        <c:crosses val="autoZero"/>
        <c:crossBetween val="between"/>
        <c:majorUnit val="20"/>
      </c:valAx>
      <c:spPr>
        <a:noFill/>
        <a:ln w="2539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999" b="1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999" b="1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1190476190476148"/>
          <c:y val="0.26936619718309912"/>
          <c:w val="0.28571428571428642"/>
          <c:h val="0.59507042253521125"/>
        </c:manualLayout>
      </c:layout>
      <c:txPr>
        <a:bodyPr/>
        <a:lstStyle/>
        <a:p>
          <a:pPr>
            <a:defRPr sz="1999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969"/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-2.0494094488188976E-2"/>
                  <c:y val="-0.241013721573586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-3.4893919510061286E-3"/>
                  <c:y val="-0.242926916504464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9.6201334208223965E-2"/>
                      <c:h val="6.440489814623895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2472659667541594E-3"/>
                  <c:y val="-0.17883029612108017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7872484689413898E-2"/>
                  <c:y val="-0.18878203109694577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1.1793088363954514E-2"/>
                  <c:y val="5.2928666288311887E-3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2777230971128804E-2"/>
                  <c:y val="1.34542403982677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5.8701334208223974E-2"/>
                      <c:h val="6.90685403002026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БЕЗОПАСНОСТЬ И ПРАВОХРАНИТЕЛЬНАЯ ДЕЯТЕЛЬНОСТЬ</c:v>
                </c:pt>
                <c:pt idx="2">
                  <c:v>НАЦИОНАЛЬНАЯ ОБОРОНА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6712.6</c:v>
                </c:pt>
                <c:pt idx="1">
                  <c:v>230.1</c:v>
                </c:pt>
                <c:pt idx="2">
                  <c:v>294</c:v>
                </c:pt>
                <c:pt idx="3">
                  <c:v>1813</c:v>
                </c:pt>
                <c:pt idx="4">
                  <c:v>758.8</c:v>
                </c:pt>
                <c:pt idx="5">
                  <c:v>3764</c:v>
                </c:pt>
                <c:pt idx="6">
                  <c:v>124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79C76-A7CD-4D24-941D-5590223A2453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0F13D-2721-4394-A693-E20C25720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434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EF395-FBB7-42F2-BF0A-7AEDE6C5FF30}" type="slidenum">
              <a:rPr lang="ru-RU" smtClean="0">
                <a:solidFill>
                  <a:srgbClr val="000000"/>
                </a:solidFill>
              </a:rPr>
              <a:pPr/>
              <a:t>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720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E08BA-F61A-4EF8-A2F1-E73D7149B784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69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367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2144A2-2E48-42A5-A676-2A063A99304C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255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F291A6-B5BA-46A3-8379-87FFC55DC0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A3653-77B2-4EDF-9457-48A88D63CD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873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64095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6292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38690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8108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47318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7303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9847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0576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71154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43390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113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367635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0973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03979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17900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202749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01262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702254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58914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4007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28294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35724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6109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180424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6924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5F765-080D-4A38-82FC-0AE646C1E4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83BFB-FF5A-4AFC-AD49-1D67FC1FCC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1827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ED6C3-6D7B-4EFA-B23A-E9491D7E74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881CC-E07D-492E-AA31-CFFD6118B3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3145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176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652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196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7D3212-87C7-4CB2-A175-26985089D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7DA52-8609-4CF3-976D-2D8A939146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3793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0172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6214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4990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5408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0600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6376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325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598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53046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837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10B672-B7D0-449A-A620-6223B8627F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EBA0A-D762-42AD-B2DA-6523A769CE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0562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83615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7682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1861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85805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1409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6003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4900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35887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5566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00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399DEB-E318-471B-8C06-C6D87A4EE6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3BD4D-C30A-44AA-8BE7-73ACB87ECE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16297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258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75219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1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094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068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068217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597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91336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76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07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6ACE37-B2D2-44B0-B6B9-6A193B83E6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654C-C303-4D46-A01B-1B2D477CCE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00568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88946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9151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04779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08163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79890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895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08775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44217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89924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887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15D620-9C94-491D-B90D-749815CFEA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446A4-AB0F-4175-B690-FC5DE0D137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46022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88538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09384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089683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99631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703807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0807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08988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71674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97926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507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472137-01E8-45CC-A35B-B7BDB99A54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50828-2CAB-4D14-8B19-D146112CD7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89467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23262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37308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53631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43148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0530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27093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75744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02541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3804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459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F3AE50-F3B8-4F45-890B-882A654642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BCC13-983E-44E0-B0A1-EA3BE0DC6E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91269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4238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837142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74372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4851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78234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5666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2347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29088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62823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088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31E96-775B-4EB2-9C40-534E38A926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1326D-7C3E-4E1D-A9F6-B59B622EB4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9517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0373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84777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46988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78443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7415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9714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680963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3767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933670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22.01.2025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040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5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505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  <p:sldLayoutId id="2147484129" r:id="rId14"/>
    <p:sldLayoutId id="2147484130" r:id="rId15"/>
    <p:sldLayoutId id="2147484131" r:id="rId16"/>
    <p:sldLayoutId id="21474841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2753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  <p:sldLayoutId id="21474841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9752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  <p:sldLayoutId id="2147484182" r:id="rId13"/>
    <p:sldLayoutId id="2147484183" r:id="rId14"/>
    <p:sldLayoutId id="2147484184" r:id="rId15"/>
    <p:sldLayoutId id="2147484185" r:id="rId16"/>
    <p:sldLayoutId id="21474841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9064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0" r:id="rId13"/>
    <p:sldLayoutId id="2147484201" r:id="rId14"/>
    <p:sldLayoutId id="2147484202" r:id="rId15"/>
    <p:sldLayoutId id="2147484203" r:id="rId16"/>
    <p:sldLayoutId id="21474842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995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  <p:sldLayoutId id="2147484217" r:id="rId12"/>
    <p:sldLayoutId id="2147484218" r:id="rId13"/>
    <p:sldLayoutId id="2147484219" r:id="rId14"/>
    <p:sldLayoutId id="2147484220" r:id="rId15"/>
    <p:sldLayoutId id="2147484221" r:id="rId16"/>
    <p:sldLayoutId id="21474842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9845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  <p:sldLayoutId id="2147484237" r:id="rId14"/>
    <p:sldLayoutId id="2147484238" r:id="rId15"/>
    <p:sldLayoutId id="2147484239" r:id="rId16"/>
    <p:sldLayoutId id="2147484240" r:id="rId17"/>
    <p:sldLayoutId id="214748426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76200" y="1219200"/>
            <a:ext cx="906780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766695" algn="l"/>
                <a:tab pos="4089400" algn="l"/>
              </a:tabLst>
            </a:pPr>
            <a:r>
              <a:rPr sz="4000" b="1" i="1" spc="-5" dirty="0" err="1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Бю</a:t>
            </a:r>
            <a:r>
              <a:rPr sz="4000" b="1" i="1" spc="10" dirty="0" err="1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д</a:t>
            </a:r>
            <a:r>
              <a:rPr sz="4000" b="1" i="1" spc="-5" dirty="0" err="1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жет</a:t>
            </a:r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 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УГЛЕРОДОВСКОГО ГОРОДСКОГО ПОСЕЛЕНИЯ НА 2023 и на плановый  период  2026 и 2027 годов</a:t>
            </a:r>
            <a:endParaRPr sz="4000" dirty="0">
              <a:solidFill>
                <a:schemeClr val="accent3">
                  <a:lumMod val="75000"/>
                </a:schemeClr>
              </a:solidFill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532" y="5334000"/>
            <a:ext cx="8867140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z="2800" b="1" spc="-5" dirty="0" smtClean="0">
                <a:solidFill>
                  <a:srgbClr val="002060"/>
                </a:solidFill>
                <a:latin typeface="Calibri"/>
                <a:cs typeface="Calibri"/>
              </a:rPr>
              <a:t>Утвержден решением Собрания депутатов Углеродовского городского поселения от 24.12.2024 №170</a:t>
            </a:r>
            <a:endParaRPr sz="28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2"/>
          <p:cNvSpPr txBox="1"/>
          <p:nvPr/>
        </p:nvSpPr>
        <p:spPr>
          <a:xfrm>
            <a:off x="1262341" y="254952"/>
            <a:ext cx="7146290" cy="586186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8255" rIns="0" bIns="0" rtlCol="0">
            <a:spAutoFit/>
          </a:bodyPr>
          <a:lstStyle/>
          <a:p>
            <a:pPr marL="1761489" marR="36830" indent="-1719580" algn="ctr">
              <a:lnSpc>
                <a:spcPct val="101699"/>
              </a:lnSpc>
              <a:spcBef>
                <a:spcPts val="65"/>
              </a:spcBef>
              <a:tabLst>
                <a:tab pos="6477635" algn="l"/>
              </a:tabLst>
            </a:pP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ДИНАМИКА </a:t>
            </a:r>
            <a:r>
              <a:rPr sz="1800" b="1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ПОСТУПЛЕНИЙ </a:t>
            </a:r>
            <a:r>
              <a:rPr sz="1800" b="1" spc="-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НАЛОГА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НА</a:t>
            </a:r>
            <a:r>
              <a:rPr sz="1800" b="1" spc="9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ДОХОДЫ</a:t>
            </a:r>
            <a:r>
              <a:rPr sz="1800" b="1" spc="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ФИЗИЧЕСКИХ	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ЛИЦ</a:t>
            </a:r>
            <a:r>
              <a:rPr sz="1800" b="1" spc="-9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endParaRPr lang="ru-RU" sz="1800" b="1" spc="-95" dirty="0" smtClean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marL="1761489" marR="36830" indent="-1719580" algn="ctr">
              <a:lnSpc>
                <a:spcPct val="101699"/>
              </a:lnSpc>
              <a:spcBef>
                <a:spcPts val="65"/>
              </a:spcBef>
              <a:tabLst>
                <a:tab pos="6477635" algn="l"/>
              </a:tabLst>
            </a:pPr>
            <a:r>
              <a:rPr sz="18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В  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БЮДЖЕТ </a:t>
            </a:r>
            <a:r>
              <a:rPr lang="ru-RU" sz="1800" b="1" spc="-2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УГЛЕРОДОВСКОГО ГОРОДСКОГО ПОСЕЛЕНИЯ</a:t>
            </a:r>
            <a:endParaRPr sz="18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790234007"/>
              </p:ext>
            </p:extLst>
          </p:nvPr>
        </p:nvGraphicFramePr>
        <p:xfrm>
          <a:off x="380999" y="1083266"/>
          <a:ext cx="8382001" cy="539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5810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>
                <a:lumMod val="50000"/>
                <a:lumOff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rgbClr val="4F6128"/>
                </a:solidFill>
                <a:latin typeface="Calibri"/>
                <a:cs typeface="Calibri"/>
              </a:rPr>
              <a:t>ДОХОДЫ </a:t>
            </a:r>
            <a:r>
              <a:rPr sz="2000" b="1" spc="-25" dirty="0" smtClean="0">
                <a:solidFill>
                  <a:srgbClr val="4F6128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4F6128"/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rgbClr val="4F6128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4F6128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4F6128"/>
                </a:solidFill>
                <a:latin typeface="Calibri"/>
                <a:cs typeface="Calibri"/>
              </a:rPr>
              <a:t>5 -2027</a:t>
            </a:r>
            <a:r>
              <a:rPr sz="2000" b="1" spc="-80" dirty="0" smtClean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spc="-40" dirty="0" smtClean="0">
                <a:solidFill>
                  <a:srgbClr val="4F6128"/>
                </a:solidFill>
                <a:latin typeface="Calibri"/>
                <a:cs typeface="Calibri"/>
              </a:rPr>
              <a:t>ГОД</a:t>
            </a:r>
            <a:r>
              <a:rPr lang="ru-RU" sz="2000" b="1" spc="-40" dirty="0" smtClean="0">
                <a:solidFill>
                  <a:srgbClr val="4F6128"/>
                </a:solidFill>
                <a:latin typeface="Calibri"/>
                <a:cs typeface="Calibri"/>
              </a:rPr>
              <a:t>АХ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38668571"/>
              </p:ext>
            </p:extLst>
          </p:nvPr>
        </p:nvGraphicFramePr>
        <p:xfrm>
          <a:off x="684213" y="981075"/>
          <a:ext cx="7991475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2534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67434784"/>
              </p:ext>
            </p:extLst>
          </p:nvPr>
        </p:nvGraphicFramePr>
        <p:xfrm>
          <a:off x="381000" y="805622"/>
          <a:ext cx="7992381" cy="5223080"/>
        </p:xfrm>
        <a:graphic>
          <a:graphicData uri="http://schemas.openxmlformats.org/drawingml/2006/table">
            <a:tbl>
              <a:tblPr firstRow="1" bandRow="1"/>
              <a:tblGrid>
                <a:gridCol w="10081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36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33627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Раздел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62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91143,3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25430,0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58923,7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29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8390,8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7399,1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4218,9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74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66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29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2081,9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2173,1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87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75956,8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12782,3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51068,9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949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4292,4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2972,5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1261,8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74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71901" y="0"/>
            <a:ext cx="8001480" cy="7671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lIns="91431" tIns="45715" rIns="91431" bIns="45715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</a:rPr>
              <a:t>Распределение бюджетных ассигнований по разделам классификации расходов бюджета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9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501062" cy="981869"/>
          </a:xfrm>
        </p:spPr>
        <p:txBody>
          <a:bodyPr lIns="91440" rIns="91440" bIns="4572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УГЛЕРОДОВСКОГО ГОРОДСКОГО поселения в 2025 году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636760245"/>
              </p:ext>
            </p:extLst>
          </p:nvPr>
        </p:nvGraphicFramePr>
        <p:xfrm>
          <a:off x="0" y="1268759"/>
          <a:ext cx="9144000" cy="544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8135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2023 году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по разделу 0100 </a:t>
            </a:r>
            <a:b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«ОБЩЕГОСУДАРСТВЕННЫЕ ВОПРОСЫ»</a:t>
            </a:r>
            <a:endParaRPr lang="ru-RU" sz="27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3323157" y="2586037"/>
            <a:ext cx="2503488" cy="1096963"/>
          </a:xfrm>
          <a:prstGeom prst="roundRect">
            <a:avLst>
              <a:gd name="adj" fmla="val 16667"/>
            </a:avLst>
          </a:prstGeom>
          <a:solidFill>
            <a:srgbClr val="FF66CC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</a:rPr>
              <a:t>6712,6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04801" y="4221088"/>
            <a:ext cx="2553494" cy="2448272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Подраздел 0104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«Функционирование Правительства РФ, высших исполнительных органов государственной власти субъектов РФ, местных администраций» 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</a:rPr>
              <a:t>6522,6 тыс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. руб.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6477000" y="4165525"/>
            <a:ext cx="2514600" cy="2503835"/>
          </a:xfrm>
          <a:prstGeom prst="rect">
            <a:avLst/>
          </a:prstGeom>
          <a:solidFill>
            <a:srgbClr val="00FF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0113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«Другие общегосударственные вопросы» –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106,0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 rot="2313247">
            <a:off x="5989684" y="2966220"/>
            <a:ext cx="1697037" cy="752475"/>
          </a:xfrm>
          <a:prstGeom prst="curvedDownArrow">
            <a:avLst>
              <a:gd name="adj1" fmla="val 49313"/>
              <a:gd name="adj2" fmla="val 98846"/>
              <a:gd name="adj3" fmla="val 83417"/>
            </a:avLst>
          </a:prstGeom>
          <a:solidFill>
            <a:srgbClr val="FFC000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 rot="7897213">
            <a:off x="1447825" y="2941161"/>
            <a:ext cx="1611312" cy="814388"/>
          </a:xfrm>
          <a:prstGeom prst="curvedUpArrow">
            <a:avLst>
              <a:gd name="adj1" fmla="val 33800"/>
              <a:gd name="adj2" fmla="val 72730"/>
              <a:gd name="adj3" fmla="val 74671"/>
            </a:avLst>
          </a:prstGeom>
          <a:solidFill>
            <a:srgbClr val="00B050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105400" y="3810000"/>
            <a:ext cx="685800" cy="9144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24200" y="4800600"/>
            <a:ext cx="1600200" cy="17163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0106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фонды – 41,5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76800" y="4800600"/>
            <a:ext cx="1600200" cy="17163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0111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фонды – 42,5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3657600" y="3810000"/>
            <a:ext cx="685800" cy="91440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883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9" grpId="0" animBg="1"/>
      <p:bldP spid="41990" grpId="0" animBg="1"/>
      <p:bldP spid="41992" grpId="0" animBg="1"/>
      <p:bldP spid="41993" grpId="0" animBg="1"/>
      <p:bldP spid="419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893175" cy="3311525"/>
          </a:xfrm>
        </p:spPr>
        <p:txBody>
          <a:bodyPr>
            <a:normAutofit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национальную оборону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 запланирован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294,0 тыс. руб.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5" y="3199259"/>
            <a:ext cx="3130375" cy="36587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7648" y="3199259"/>
            <a:ext cx="3241872" cy="36587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0923" y="3198687"/>
            <a:ext cx="2788954" cy="36587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51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</a:t>
            </a: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по разделу 0200 </a:t>
            </a:r>
            <a:b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«НАЦИОНАЛЬНАЯ ОБОРОНА»</a:t>
            </a:r>
            <a:endParaRPr lang="ru-RU" sz="27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771800" y="4552429"/>
            <a:ext cx="3741738" cy="2170112"/>
          </a:xfrm>
          <a:prstGeom prst="rect">
            <a:avLst/>
          </a:prstGeom>
          <a:solidFill>
            <a:srgbClr val="00FF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0203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«Мобилизационная и вневойсковая подготовка»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294,0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418533" y="2564904"/>
            <a:ext cx="2448272" cy="18002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905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381000"/>
            <a:ext cx="9144000" cy="2890838"/>
          </a:xfrm>
        </p:spPr>
        <p:txBody>
          <a:bodyPr>
            <a:normAutofit lnSpcReduction="10000"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национальную безопасность и правоохранительную деятельность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 составит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230,1  тыс. руб.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84984"/>
            <a:ext cx="4572000" cy="3573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84984"/>
            <a:ext cx="4572000" cy="3586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53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по разделу 0300 </a:t>
            </a:r>
            <a:b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«НАЦИОНАЛЬНАЯ БЕЗОПАСНОСТЬ И ПРАВООХРАНИТЕЛЬНАЯ ДЕЯТЕЛЬНОСТЬ»</a:t>
            </a:r>
            <a:endParaRPr lang="ru-RU" sz="27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17155" y="4539357"/>
            <a:ext cx="3741738" cy="2170112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0310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«Защита населения и территории от ЧС природного и техногенного характера,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пожарная безопасность»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230,1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563888" y="2730690"/>
            <a:ext cx="2448272" cy="1800200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28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893175" cy="3311525"/>
          </a:xfrm>
        </p:spPr>
        <p:txBody>
          <a:bodyPr>
            <a:normAutofit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национальную экономику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 составит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1794,0 тыс. рублей – Дорожный фонд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Углеродовского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поселения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930973"/>
            <a:ext cx="4644007" cy="2927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3930973"/>
            <a:ext cx="4524375" cy="29489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963" y="85343"/>
            <a:ext cx="8477989" cy="1389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5091" y="42671"/>
            <a:ext cx="8523732" cy="1435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7243" y="45333"/>
            <a:ext cx="8239125" cy="1417696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767205" marR="1245235" indent="-513715" algn="ctr">
              <a:lnSpc>
                <a:spcPct val="100000"/>
              </a:lnSpc>
            </a:pPr>
            <a:r>
              <a:rPr lang="ru-RU" sz="1800" b="1" spc="-3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       </a:t>
            </a:r>
            <a:r>
              <a:rPr sz="1800" b="1" spc="-3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ОБРАЩЕНИЕ </a:t>
            </a:r>
            <a:r>
              <a:rPr sz="1800" b="1" spc="-6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ГЛАВЫ </a:t>
            </a:r>
            <a:r>
              <a:rPr lang="ru-RU" sz="1800" b="1" spc="-6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АДМИНИСТРАЦИИ </a:t>
            </a:r>
            <a:r>
              <a:rPr lang="ru-RU" sz="1800" b="1" spc="-35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Углеродовского городского ПОСЕЛЕНИЯ </a:t>
            </a:r>
            <a:br>
              <a:rPr lang="ru-RU" sz="1800" b="1" spc="-35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sz="1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К </a:t>
            </a:r>
            <a:r>
              <a:rPr sz="1800" b="1" spc="-1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ЖИТЕЛЯМ </a:t>
            </a:r>
            <a:r>
              <a:rPr lang="ru-RU" sz="1800" b="1" spc="-35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ПОСЕЛЕНИЯ</a:t>
            </a:r>
            <a:endParaRPr sz="18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1524000"/>
            <a:ext cx="7923530" cy="5211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24154" algn="ctr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chemeClr val="bg1"/>
                </a:solidFill>
                <a:latin typeface="Times New Roman"/>
                <a:cs typeface="Times New Roman"/>
              </a:rPr>
              <a:t>Уважаемые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жители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R="162560" algn="ctr">
              <a:lnSpc>
                <a:spcPct val="100000"/>
              </a:lnSpc>
            </a:pPr>
            <a:r>
              <a:rPr lang="ru-RU" sz="2000" b="1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поселения</a:t>
            </a:r>
            <a:r>
              <a:rPr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!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405130" algn="just">
              <a:lnSpc>
                <a:spcPts val="1730"/>
              </a:lnSpc>
              <a:spcBef>
                <a:spcPts val="1720"/>
              </a:spcBef>
            </a:pP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Перед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вами брошюра </a:t>
            </a:r>
            <a:r>
              <a:rPr sz="1600" b="1" spc="-15" dirty="0">
                <a:solidFill>
                  <a:schemeClr val="bg1"/>
                </a:solidFill>
                <a:latin typeface="Times New Roman"/>
                <a:cs typeface="Times New Roman"/>
              </a:rPr>
              <a:t>«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для граждан», </a:t>
            </a:r>
            <a:r>
              <a:rPr sz="16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подготовле</a:t>
            </a:r>
            <a:r>
              <a:rPr lang="ru-RU" sz="16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</a:t>
            </a:r>
            <a:r>
              <a:rPr sz="16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ная</a:t>
            </a:r>
            <a:r>
              <a:rPr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сектором экономики и финансов </a:t>
            </a:r>
            <a:r>
              <a:rPr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администрации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поселения </a:t>
            </a:r>
            <a:r>
              <a:rPr sz="16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основе</a:t>
            </a:r>
            <a:r>
              <a:rPr lang="ru-RU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решения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Собрания депутатов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поселения  от 24.12.2024 № 170 </a:t>
            </a:r>
            <a:r>
              <a:rPr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«О </a:t>
            </a:r>
            <a:r>
              <a:rPr sz="1600" spc="-20" dirty="0" err="1">
                <a:solidFill>
                  <a:schemeClr val="bg1"/>
                </a:solidFill>
                <a:latin typeface="Times New Roman"/>
                <a:cs typeface="Times New Roman"/>
              </a:rPr>
              <a:t>бюджете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поселения Красносулинского района</a:t>
            </a:r>
            <a:r>
              <a:rPr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202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5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chemeClr val="bg1"/>
                </a:solidFill>
                <a:latin typeface="Times New Roman"/>
                <a:cs typeface="Times New Roman"/>
              </a:rPr>
              <a:t>год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на плановый </a:t>
            </a:r>
            <a:r>
              <a:rPr sz="1600" spc="-15" dirty="0" err="1">
                <a:solidFill>
                  <a:schemeClr val="bg1"/>
                </a:solidFill>
                <a:latin typeface="Times New Roman"/>
                <a:cs typeface="Times New Roman"/>
              </a:rPr>
              <a:t>период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202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6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202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7</a:t>
            </a:r>
            <a:r>
              <a:rPr sz="1600" spc="15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годов».</a:t>
            </a:r>
            <a:endParaRPr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304800" algn="just">
              <a:lnSpc>
                <a:spcPts val="1730"/>
              </a:lnSpc>
            </a:pP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Укрепление</a:t>
            </a:r>
            <a:r>
              <a:rPr sz="1600" spc="3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взаимодействия с гражданами по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вопросам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финансово-бюджетной 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сферы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позволяет реализовать конституционные права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граждан на получение 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информации (включая информацию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о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бюджете),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соблюдая 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принцип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прозрачности  (открытости), установленный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Бюджетным </a:t>
            </a:r>
            <a:r>
              <a:rPr sz="1600" spc="-30" dirty="0" err="1">
                <a:solidFill>
                  <a:schemeClr val="bg1"/>
                </a:solidFill>
                <a:latin typeface="Times New Roman"/>
                <a:cs typeface="Times New Roman"/>
              </a:rPr>
              <a:t>кодексом</a:t>
            </a:r>
            <a:r>
              <a:rPr sz="1600" spc="1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РФ.</a:t>
            </a:r>
            <a:endParaRPr lang="ru-RU"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304800" algn="just">
              <a:lnSpc>
                <a:spcPts val="1730"/>
              </a:lnSpc>
            </a:pPr>
            <a:endParaRPr lang="ru-RU" sz="1600" spc="-25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304800" algn="just">
              <a:lnSpc>
                <a:spcPts val="1730"/>
              </a:lnSpc>
            </a:pPr>
            <a:r>
              <a:rPr sz="1600" spc="-2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Бюджет</a:t>
            </a:r>
            <a:r>
              <a:rPr sz="1600" spc="-2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поселения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-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достаточно сложный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документ с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множеством</a:t>
            </a:r>
            <a:r>
              <a:rPr sz="1600" spc="3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специфических</a:t>
            </a:r>
          </a:p>
          <a:p>
            <a:pPr marR="290830" algn="r">
              <a:lnSpc>
                <a:spcPts val="1825"/>
              </a:lnSpc>
            </a:pP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терминов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классификаций, </a:t>
            </a:r>
            <a:r>
              <a:rPr sz="1600" spc="-25" dirty="0">
                <a:solidFill>
                  <a:schemeClr val="bg1"/>
                </a:solidFill>
                <a:latin typeface="Times New Roman"/>
                <a:cs typeface="Times New Roman"/>
              </a:rPr>
              <a:t>которые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понятны </a:t>
            </a:r>
            <a:r>
              <a:rPr sz="1600" spc="-25" dirty="0">
                <a:solidFill>
                  <a:schemeClr val="bg1"/>
                </a:solidFill>
                <a:latin typeface="Times New Roman"/>
                <a:cs typeface="Times New Roman"/>
              </a:rPr>
              <a:t>только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специалистам финансовой</a:t>
            </a:r>
            <a:r>
              <a:rPr sz="1600" spc="3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сферы.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5585" indent="405130" algn="just">
              <a:lnSpc>
                <a:spcPct val="90000"/>
              </a:lnSpc>
            </a:pP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Гражданам,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не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имеющим специального образования,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достаточно сложно  разобраться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языке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бюджета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его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цифрах,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поэтому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мы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представляем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информацию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 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более понятном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для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широкого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круга пользователей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виде,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называемом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«Бюджет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для 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граждан».</a:t>
            </a:r>
            <a:endParaRPr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270375">
              <a:lnSpc>
                <a:spcPct val="100000"/>
              </a:lnSpc>
              <a:spcBef>
                <a:spcPts val="1320"/>
              </a:spcBef>
              <a:tabLst>
                <a:tab pos="6712584" algn="l"/>
              </a:tabLst>
            </a:pPr>
            <a:r>
              <a:rPr sz="1400" spc="-30" dirty="0" err="1">
                <a:solidFill>
                  <a:schemeClr val="bg1"/>
                </a:solidFill>
                <a:latin typeface="Times New Roman"/>
                <a:cs typeface="Times New Roman"/>
              </a:rPr>
              <a:t>Глава</a:t>
            </a:r>
            <a:r>
              <a:rPr sz="1400" spc="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администрации </a:t>
            </a:r>
            <a:r>
              <a:rPr sz="14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lang="ru-RU" sz="14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В.В. Глушков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893175" cy="3311525"/>
          </a:xfrm>
        </p:spPr>
        <p:txBody>
          <a:bodyPr>
            <a:normAutofit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жилищно-коммунальное хозяйство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 составит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758,8 тыс. руб.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5650" name="Рисунок 3" descr="artemte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319087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1" name="Рисунок 4" descr="g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3861048"/>
            <a:ext cx="2928937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2" name="Рисунок 5" descr="imag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3861048"/>
            <a:ext cx="303847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672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БОЖКОВСКОГО СЕЛЬСКОГО ПОСЕЛЕНИЯ КРАСНОСУЛИНСКОГО РАЙОНА в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</a:rPr>
              <a:t>по разделу 0800 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</a:rPr>
              <a:t>«КУЛЬТУРА, КИНЕМАТОГРАФИЯ»</a:t>
            </a:r>
            <a:endParaRPr lang="ru-RU" sz="27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17155" y="4539357"/>
            <a:ext cx="3741738" cy="2170112"/>
          </a:xfrm>
          <a:prstGeom prst="rect">
            <a:avLst/>
          </a:prstGeom>
          <a:solidFill>
            <a:srgbClr val="FFFF00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0801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«КУЛЬТУРА»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3764,0 тыс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563888" y="2739157"/>
            <a:ext cx="2448272" cy="1800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9205" y="2952124"/>
            <a:ext cx="877900" cy="14082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7040" y="2943823"/>
            <a:ext cx="914479" cy="15607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</a:rPr>
              <a:t>по разделу 1000 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</a:rPr>
              <a:t>«СОЦИАЛЬНАЯ ПОЛИТИКА»</a:t>
            </a:r>
            <a:endParaRPr lang="ru-RU" sz="27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17155" y="4539357"/>
            <a:ext cx="3741738" cy="2170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1001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«ПЕНСИОННОЕ ОБЕСПЕЧЕНИЕ»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124,0 тыс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3599892" y="2667149"/>
            <a:ext cx="2376264" cy="1872208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007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1"/>
          <p:cNvGrpSpPr>
            <a:grpSpLocks/>
          </p:cNvGrpSpPr>
          <p:nvPr/>
        </p:nvGrpSpPr>
        <p:grpSpPr bwMode="auto">
          <a:xfrm>
            <a:off x="152400" y="152400"/>
            <a:ext cx="8796338" cy="768350"/>
            <a:chOff x="73" y="96"/>
            <a:chExt cx="5564" cy="484"/>
          </a:xfrm>
        </p:grpSpPr>
        <p:pic>
          <p:nvPicPr>
            <p:cNvPr id="26625" name="Скругленный прямоугольник 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96"/>
              <a:ext cx="5564" cy="4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26" name="Text Box 2"/>
            <p:cNvSpPr txBox="1">
              <a:spLocks noChangeArrowheads="1"/>
            </p:cNvSpPr>
            <p:nvPr/>
          </p:nvSpPr>
          <p:spPr bwMode="auto">
            <a:xfrm>
              <a:off x="133" y="127"/>
              <a:ext cx="5449" cy="3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5" rIns="91431" bIns="45715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>
                  <a:solidFill>
                    <a:prstClr val="black"/>
                  </a:solidFill>
                </a:rPr>
                <a:t>Структура расходов по программному принципу</a:t>
              </a:r>
            </a:p>
          </p:txBody>
        </p:sp>
      </p:grpSp>
      <p:sp>
        <p:nvSpPr>
          <p:cNvPr id="26630" name="AutoShape 6"/>
          <p:cNvSpPr>
            <a:spLocks noChangeArrowheads="1"/>
          </p:cNvSpPr>
          <p:nvPr/>
        </p:nvSpPr>
        <p:spPr bwMode="auto">
          <a:xfrm rot="5400000">
            <a:off x="4570009" y="-1692039"/>
            <a:ext cx="432271" cy="5921376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charset="0"/>
              </a:rPr>
              <a:t>БЮДЖЕТ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 rot="5400000">
            <a:off x="4500648" y="-405363"/>
            <a:ext cx="720229" cy="5220308"/>
          </a:xfrm>
          <a:prstGeom prst="flowChartAlternateProcess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Программные и непрограммные расходы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 rot="5400000">
            <a:off x="408714" y="4098742"/>
            <a:ext cx="2375522" cy="230346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13299,5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397,2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 rot="5400000">
            <a:off x="6676279" y="4117372"/>
            <a:ext cx="2439909" cy="223202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11432,7</a:t>
            </a: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918,4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4734862" y="1556792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39" name="Freeform 15"/>
          <p:cNvSpPr>
            <a:spLocks/>
          </p:cNvSpPr>
          <p:nvPr/>
        </p:nvSpPr>
        <p:spPr bwMode="auto">
          <a:xfrm>
            <a:off x="7426891" y="2418556"/>
            <a:ext cx="799063" cy="719138"/>
          </a:xfrm>
          <a:custGeom>
            <a:avLst/>
            <a:gdLst>
              <a:gd name="T0" fmla="*/ 0 w 589"/>
              <a:gd name="T1" fmla="*/ 0 h 453"/>
              <a:gd name="T2" fmla="*/ 581 w 589"/>
              <a:gd name="T3" fmla="*/ 1 h 453"/>
              <a:gd name="T4" fmla="*/ 589 w 589"/>
              <a:gd name="T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9" h="453">
                <a:moveTo>
                  <a:pt x="0" y="0"/>
                </a:moveTo>
                <a:lnTo>
                  <a:pt x="581" y="1"/>
                </a:lnTo>
                <a:lnTo>
                  <a:pt x="589" y="45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40" name="Freeform 16"/>
          <p:cNvSpPr>
            <a:spLocks/>
          </p:cNvSpPr>
          <p:nvPr/>
        </p:nvSpPr>
        <p:spPr bwMode="auto">
          <a:xfrm>
            <a:off x="1451545" y="2418556"/>
            <a:ext cx="953350" cy="725487"/>
          </a:xfrm>
          <a:custGeom>
            <a:avLst/>
            <a:gdLst>
              <a:gd name="T0" fmla="*/ 365 w 365"/>
              <a:gd name="T1" fmla="*/ 3 h 457"/>
              <a:gd name="T2" fmla="*/ 0 w 365"/>
              <a:gd name="T3" fmla="*/ 0 h 457"/>
              <a:gd name="T4" fmla="*/ 2 w 365"/>
              <a:gd name="T5" fmla="*/ 4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5" h="457">
                <a:moveTo>
                  <a:pt x="365" y="3"/>
                </a:moveTo>
                <a:lnTo>
                  <a:pt x="0" y="0"/>
                </a:lnTo>
                <a:lnTo>
                  <a:pt x="2" y="4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 rot="5400000">
            <a:off x="3596392" y="4003115"/>
            <a:ext cx="2379503" cy="252095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11273,8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621,5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793810" y="2633081"/>
            <a:ext cx="0" cy="4675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Выноска со стрелкой вниз 5"/>
          <p:cNvSpPr/>
          <p:nvPr/>
        </p:nvSpPr>
        <p:spPr>
          <a:xfrm>
            <a:off x="1092814" y="3138293"/>
            <a:ext cx="799064" cy="875137"/>
          </a:xfrm>
          <a:prstGeom prst="down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2025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361762" y="3168833"/>
            <a:ext cx="864096" cy="940121"/>
          </a:xfrm>
          <a:prstGeom prst="down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2026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7746833" y="3183278"/>
            <a:ext cx="852228" cy="824233"/>
          </a:xfrm>
          <a:prstGeom prst="down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2027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10125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Заголовок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53425" cy="8112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УГЛЕРОДОВСКОГО ГОРОДСКОГО поселения в рамках  муниципальных  программ в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="" xmlns:p14="http://schemas.microsoft.com/office/powerpoint/2010/main" val="3794356319"/>
              </p:ext>
            </p:extLst>
          </p:nvPr>
        </p:nvGraphicFramePr>
        <p:xfrm>
          <a:off x="609600" y="1447800"/>
          <a:ext cx="8229600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763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2803472261"/>
              </p:ext>
            </p:extLst>
          </p:nvPr>
        </p:nvGraphicFramePr>
        <p:xfrm>
          <a:off x="395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480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1014860741"/>
              </p:ext>
            </p:extLst>
          </p:nvPr>
        </p:nvGraphicFramePr>
        <p:xfrm>
          <a:off x="395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6670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2240794162"/>
              </p:ext>
            </p:extLst>
          </p:nvPr>
        </p:nvGraphicFramePr>
        <p:xfrm>
          <a:off x="395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2632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50331" y="2857504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142859"/>
            <a:ext cx="685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005" y="2629551"/>
            <a:ext cx="7995245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cap="none" spc="0" dirty="0" smtClean="0">
                <a:ln w="0"/>
                <a:solidFill>
                  <a:srgbClr val="000066"/>
                </a:soli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Спасибо за внимание!</a:t>
            </a:r>
            <a:endParaRPr lang="ru-RU" sz="7000" b="1" cap="none" spc="0" dirty="0">
              <a:ln w="0"/>
              <a:solidFill>
                <a:srgbClr val="000066"/>
              </a:solidFill>
              <a:effectLst>
                <a:reflection blurRad="6350" stA="53000" endA="300" endPos="35500" dir="5400000" sy="-90000" algn="bl" rotWithShape="0"/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124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485" y="381000"/>
            <a:ext cx="7475220" cy="1371600"/>
          </a:xfrm>
        </p:spPr>
        <p:txBody>
          <a:bodyPr>
            <a:noAutofit/>
          </a:bodyPr>
          <a:lstStyle/>
          <a:p>
            <a:pPr lvl="0" algn="ctr" defTabSz="914400">
              <a:lnSpc>
                <a:spcPct val="100000"/>
              </a:lnSpc>
              <a:spcBef>
                <a:spcPts val="100"/>
              </a:spcBef>
            </a:pPr>
            <a:r>
              <a:rPr lang="ru-RU" sz="2800" b="1" cap="none" spc="-15" dirty="0">
                <a:solidFill>
                  <a:srgbClr val="4F6128"/>
                </a:solidFill>
                <a:latin typeface="Calibri"/>
                <a:ea typeface="+mn-ea"/>
                <a:cs typeface="Calibri"/>
              </a:rPr>
              <a:t>ПАРАМЕТРЫ</a:t>
            </a:r>
            <a:r>
              <a:rPr lang="ru-RU" sz="2800" b="1" cap="none" spc="-5" dirty="0">
                <a:solidFill>
                  <a:srgbClr val="4F6128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ru-RU" sz="2800" b="1" cap="none" spc="-30" dirty="0">
                <a:solidFill>
                  <a:srgbClr val="4F6128"/>
                </a:solidFill>
                <a:latin typeface="Calibri"/>
                <a:ea typeface="+mn-ea"/>
                <a:cs typeface="Calibri"/>
              </a:rPr>
              <a:t>БЮДЖЕТА</a:t>
            </a:r>
            <a:r>
              <a:rPr lang="ru-RU" sz="2800" b="1" cap="none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/>
            </a:r>
            <a:br>
              <a:rPr lang="ru-RU" sz="2800" b="1" cap="none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</a:br>
            <a:r>
              <a:rPr lang="ru-RU" sz="2800" b="1" u="heavy" cap="none" spc="-25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УГЛЕРОДОВСКОГО ГОРОДСКОГО ПОСЕЛЕНИЯ </a:t>
            </a:r>
            <a:br>
              <a:rPr lang="ru-RU" sz="2800" b="1" u="heavy" cap="none" spc="-25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</a:br>
            <a:r>
              <a:rPr lang="ru-RU" sz="2800" b="1" u="heavy" cap="none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НА 2025</a:t>
            </a:r>
            <a:r>
              <a:rPr lang="ru-RU" sz="2800" b="1" u="heavy" cap="none" spc="-10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 </a:t>
            </a:r>
            <a:r>
              <a:rPr lang="ru-RU" sz="2800" b="1" u="heavy" cap="none" spc="-3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ГОД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3048000" cy="2590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919484"/>
            <a:ext cx="3048000" cy="2590800"/>
          </a:xfrm>
          <a:prstGeom prst="rect">
            <a:avLst/>
          </a:prstGeom>
        </p:spPr>
      </p:pic>
      <p:sp>
        <p:nvSpPr>
          <p:cNvPr id="6" name="Равно 5"/>
          <p:cNvSpPr/>
          <p:nvPr/>
        </p:nvSpPr>
        <p:spPr>
          <a:xfrm flipH="1">
            <a:off x="3505195" y="3048000"/>
            <a:ext cx="2057397" cy="1981200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209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Доходы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209800"/>
            <a:ext cx="251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Расходы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485" y="5573637"/>
            <a:ext cx="2139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91143,3 тыс. рублей</a:t>
            </a:r>
            <a:endParaRPr lang="ru-RU" sz="2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5573637"/>
            <a:ext cx="2135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91143,3 тыс. рублей</a:t>
            </a:r>
            <a:endParaRPr lang="ru-RU" sz="20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87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 cstate="print">
              <a:alphaModFix amt="66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1553" y="248157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ДОХОДЫ </a:t>
            </a:r>
            <a:r>
              <a:rPr sz="2000" b="1" spc="-2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5</a:t>
            </a:r>
            <a:r>
              <a:rPr sz="2000" b="1" spc="-8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="" xmlns:p14="http://schemas.microsoft.com/office/powerpoint/2010/main" val="1476066370"/>
              </p:ext>
            </p:extLst>
          </p:nvPr>
        </p:nvGraphicFramePr>
        <p:xfrm>
          <a:off x="838200" y="876534"/>
          <a:ext cx="7543799" cy="5752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1553" y="248157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FFFF00"/>
                </a:solidFill>
                <a:latin typeface="Calibri"/>
                <a:cs typeface="Calibri"/>
              </a:rPr>
              <a:t>ДОХОДЫ </a:t>
            </a:r>
            <a:r>
              <a:rPr sz="2000" b="1" spc="-25" dirty="0">
                <a:solidFill>
                  <a:srgbClr val="FFFF0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FFFF00"/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rgbClr val="FFFF0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FFFF0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FFFF00"/>
                </a:solidFill>
                <a:latin typeface="Calibri"/>
                <a:cs typeface="Calibri"/>
              </a:rPr>
              <a:t>6 </a:t>
            </a:r>
            <a:r>
              <a:rPr sz="2000" b="1" spc="-40" dirty="0" smtClean="0">
                <a:solidFill>
                  <a:srgbClr val="FFFF00"/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="" xmlns:p14="http://schemas.microsoft.com/office/powerpoint/2010/main" val="496558917"/>
              </p:ext>
            </p:extLst>
          </p:nvPr>
        </p:nvGraphicFramePr>
        <p:xfrm>
          <a:off x="838200" y="827148"/>
          <a:ext cx="7543799" cy="5802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6299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1553" y="248157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FFC000"/>
                </a:solidFill>
                <a:latin typeface="Calibri"/>
                <a:cs typeface="Calibri"/>
              </a:rPr>
              <a:t>ДОХОДЫ </a:t>
            </a:r>
            <a:r>
              <a:rPr sz="2000" b="1" spc="-25" dirty="0">
                <a:solidFill>
                  <a:srgbClr val="FFC00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FFC000"/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rgbClr val="FFC00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FFC00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FFC000"/>
                </a:solidFill>
                <a:latin typeface="Calibri"/>
                <a:cs typeface="Calibri"/>
              </a:rPr>
              <a:t>7 </a:t>
            </a:r>
            <a:r>
              <a:rPr sz="2000" b="1" spc="-40" dirty="0" smtClean="0">
                <a:solidFill>
                  <a:srgbClr val="FFC000"/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="" xmlns:p14="http://schemas.microsoft.com/office/powerpoint/2010/main" val="2860536736"/>
              </p:ext>
            </p:extLst>
          </p:nvPr>
        </p:nvGraphicFramePr>
        <p:xfrm>
          <a:off x="838200" y="990600"/>
          <a:ext cx="7543799" cy="563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241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rgbClr val="C00000"/>
                </a:solidFill>
                <a:latin typeface="Calibri"/>
                <a:cs typeface="Calibri"/>
              </a:rPr>
              <a:t>СТРУКТУРА НАЛОГОВЫХ И НЕНАЛОГОВЫХ ДОХОДОВ</a:t>
            </a:r>
            <a:r>
              <a:rPr sz="2000" b="1" spc="-3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C00000"/>
                </a:solidFill>
                <a:latin typeface="Calibri"/>
                <a:cs typeface="Calibri"/>
              </a:rPr>
              <a:t>УГЛЕРОДОВСКОГО ГОРОДСКОГО ПОСЕЛЕНИЯ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C0000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2000" b="1" spc="-40" dirty="0" smtClean="0">
                <a:solidFill>
                  <a:srgbClr val="C00000"/>
                </a:solidFill>
                <a:latin typeface="Calibri"/>
                <a:cs typeface="Calibri"/>
              </a:rPr>
              <a:t>ГОДУ</a:t>
            </a:r>
            <a:endParaRPr sz="20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320587628"/>
              </p:ext>
            </p:extLst>
          </p:nvPr>
        </p:nvGraphicFramePr>
        <p:xfrm>
          <a:off x="304800" y="1240954"/>
          <a:ext cx="8534400" cy="531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376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2">
              <a:lumMod val="75000"/>
              <a:alpha val="3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СТРУКТУРА НАЛОГОВЫХ И НЕНАЛОГОВЫХ ДОХОДОВ</a:t>
            </a:r>
            <a:r>
              <a:rPr sz="2000" b="1" spc="-30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УГЛЕРОДОВСКОГО ГОРОДСКОГО ПОСЕЛЕНИЯ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6</a:t>
            </a:r>
            <a:r>
              <a:rPr sz="2000" b="1" spc="-80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2412925337"/>
              </p:ext>
            </p:extLst>
          </p:nvPr>
        </p:nvGraphicFramePr>
        <p:xfrm>
          <a:off x="228600" y="1282211"/>
          <a:ext cx="8534400" cy="531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434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38260">
              <a:srgbClr val="699F0E"/>
            </a:gs>
            <a:gs pos="99000">
              <a:schemeClr val="accent1">
                <a:lumMod val="75000"/>
                <a:lumOff val="2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rgbClr val="0070C0"/>
                </a:solidFill>
                <a:latin typeface="Calibri"/>
                <a:cs typeface="Calibri"/>
              </a:rPr>
              <a:t>СТРУКТУРА НАЛОГОВЫХ И НЕНАЛОГОВЫХ ДОХОДОВ</a:t>
            </a:r>
            <a:r>
              <a:rPr sz="2000" b="1" spc="-30" dirty="0" smtClean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70C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0070C0"/>
                </a:solidFill>
                <a:latin typeface="Calibri"/>
                <a:cs typeface="Calibri"/>
              </a:rPr>
              <a:t>УГЛЕРОДОВСКОГО ГОРОДСКОГО ПОСЕЛЕНИЯ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rgbClr val="0070C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0070C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0070C0"/>
                </a:solidFill>
                <a:latin typeface="Calibri"/>
                <a:cs typeface="Calibri"/>
              </a:rPr>
              <a:t>7 </a:t>
            </a:r>
            <a:r>
              <a:rPr sz="2000" b="1" spc="-40" dirty="0" smtClean="0">
                <a:solidFill>
                  <a:srgbClr val="0070C0"/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1929688658"/>
              </p:ext>
            </p:extLst>
          </p:nvPr>
        </p:nvGraphicFramePr>
        <p:xfrm>
          <a:off x="304800" y="1240954"/>
          <a:ext cx="8534400" cy="531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175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3.xml><?xml version="1.0" encoding="utf-8"?>
<a:theme xmlns:a="http://schemas.openxmlformats.org/drawingml/2006/main" name="2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4.xml><?xml version="1.0" encoding="utf-8"?>
<a:theme xmlns:a="http://schemas.openxmlformats.org/drawingml/2006/main" name="4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5.xml><?xml version="1.0" encoding="utf-8"?>
<a:theme xmlns:a="http://schemas.openxmlformats.org/drawingml/2006/main" name="5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6.xml><?xml version="1.0" encoding="utf-8"?>
<a:theme xmlns:a="http://schemas.openxmlformats.org/drawingml/2006/main" name="6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7.xml><?xml version="1.0" encoding="utf-8"?>
<a:theme xmlns:a="http://schemas.openxmlformats.org/drawingml/2006/main" name="7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Легкий дым">
    <a:dk1>
      <a:sysClr val="windowText" lastClr="000000"/>
    </a:dk1>
    <a:lt1>
      <a:sysClr val="window" lastClr="FFFFFF"/>
    </a:lt1>
    <a:dk2>
      <a:srgbClr val="647252"/>
    </a:dk2>
    <a:lt2>
      <a:srgbClr val="EAE8CF"/>
    </a:lt2>
    <a:accent1>
      <a:srgbClr val="E78712"/>
    </a:accent1>
    <a:accent2>
      <a:srgbClr val="B73C26"/>
    </a:accent2>
    <a:accent3>
      <a:srgbClr val="865331"/>
    </a:accent3>
    <a:accent4>
      <a:srgbClr val="B38648"/>
    </a:accent4>
    <a:accent5>
      <a:srgbClr val="BBB473"/>
    </a:accent5>
    <a:accent6>
      <a:srgbClr val="849276"/>
    </a:accent6>
    <a:hlink>
      <a:srgbClr val="FDAB2A"/>
    </a:hlink>
    <a:folHlink>
      <a:srgbClr val="CCB182"/>
    </a:folHlink>
  </a:clrScheme>
  <a:fontScheme name="Легкий дым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Легкий дым">
    <a:fillStyleLst>
      <a:solidFill>
        <a:schemeClr val="phClr"/>
      </a:solidFill>
      <a:solidFill>
        <a:schemeClr val="phClr">
          <a:tint val="70000"/>
          <a:lumMod val="104000"/>
        </a:schemeClr>
      </a:soli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98000"/>
              <a:lumMod val="9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shade val="9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2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satMod val="92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1793</TotalTime>
  <Words>760</Words>
  <Application>Microsoft Office PowerPoint</Application>
  <PresentationFormat>Экран (4:3)</PresentationFormat>
  <Paragraphs>179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Грань</vt:lpstr>
      <vt:lpstr>1_Сектор</vt:lpstr>
      <vt:lpstr>2_Сектор</vt:lpstr>
      <vt:lpstr>4_Сектор</vt:lpstr>
      <vt:lpstr>5_Сектор</vt:lpstr>
      <vt:lpstr>6_Сектор</vt:lpstr>
      <vt:lpstr>7_Сектор</vt:lpstr>
      <vt:lpstr>Бюджет УГЛЕРОДОВСКОГО ГОРОДСКОГО ПОСЕЛЕНИЯ НА 2023 и на плановый  период  2026 и 2027 годов</vt:lpstr>
      <vt:lpstr>            ОБРАЩЕНИЕ ГЛАВЫ АДМИНИСТРАЦИИ Углеродовского городского ПОСЕЛЕНИЯ  К ЖИТЕЛЯМ ПОСЕЛЕНИЯ</vt:lpstr>
      <vt:lpstr>ПАРАМЕТРЫ БЮДЖЕТА УГЛЕРОДОВСКОГО ГОРОДСКОГО ПОСЕЛЕНИЯ  НА 2025 ГОД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Структура расходов бюджета УГЛЕРОДОВСКОГО ГОРОДСКОГО поселения в 2025 году</vt:lpstr>
      <vt:lpstr>     Основные направления  расходов бюджета УГЛЕРОДОВСКОГО ГОРОДСКОГО ПОСЕЛЕНИЯ КРАСНОСУЛИНСКОГО РАЙОНА в 2023 году по разделу 0100  «ОБЩЕГОСУДАРСТВЕННЫЕ ВОПРОСЫ»</vt:lpstr>
      <vt:lpstr>Слайд 15</vt:lpstr>
      <vt:lpstr>     Основные направления  расходов бюджета УГЛЕРОДОВСКОГО ГОРОДСКОГО ПОСЕЛЕНИЯ КРАСНОСУЛИНСКОГО РАЙОНА в 2025 году по разделу 0200  «НАЦИОНАЛЬНАЯ ОБОРОНА»</vt:lpstr>
      <vt:lpstr>Слайд 17</vt:lpstr>
      <vt:lpstr>     Основные направления  расходов бюджета УГЛЕРОДОВСКОГО ГОРОДСКОГО ПОСЕЛЕНИЯ КРАСНОСУЛИНСКОГО РАЙОНА в 2025 году по разделу 0300  «НАЦИОНАЛЬНАЯ БЕЗОПАСНОСТЬ И ПРАВООХРАНИТЕЛЬНАЯ ДЕЯТЕЛЬНОСТЬ»</vt:lpstr>
      <vt:lpstr>Слайд 19</vt:lpstr>
      <vt:lpstr>Слайд 20</vt:lpstr>
      <vt:lpstr>     Основные направления  расходов бюджета БОЖКОВСКОГО СЕЛЬСКОГО ПОСЕЛЕНИЯ КРАСНОСУЛИНСКОГО РАЙОНА в 2025 году по разделу 0800  «КУЛЬТУРА, КИНЕМАТОГРАФИЯ»</vt:lpstr>
      <vt:lpstr>     Основные направления  расходов бюджета УГЛЕРОДОВСКОГО ГОРОДСКОГО ПОСЕЛЕНИЯ КРАСНОСУЛИНСКОГО РАЙОНА в 2025 году по разделу 1000  «СОЦИАЛЬНАЯ ПОЛИТИКА»</vt:lpstr>
      <vt:lpstr>Слайд 23</vt:lpstr>
      <vt:lpstr>Расходы бюджета УГЛЕРОДОВСКОГО ГОРОДСКОГО поселения в рамках  муниципальных  программ в 2025 году</vt:lpstr>
      <vt:lpstr>Доля расходов бюджета в рамках муниципальных программ в общем объеме расходов в 2025 году</vt:lpstr>
      <vt:lpstr>Доля расходов бюджета в рамках муниципальных программ в общем объеме расходов в 2026 году</vt:lpstr>
      <vt:lpstr>Доля расходов бюджета в рамках муниципальных программ в общем объеме расходов в 2027 году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Yury</dc:creator>
  <cp:lastModifiedBy>Бухгалтерия</cp:lastModifiedBy>
  <cp:revision>87</cp:revision>
  <dcterms:created xsi:type="dcterms:W3CDTF">2021-01-18T10:38:10Z</dcterms:created>
  <dcterms:modified xsi:type="dcterms:W3CDTF">2025-01-22T10:29:53Z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2021-01-18T00:00:00Z</vt:filetime>
  </property>
</Properties>
</file>