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charts/style6.xml" ContentType="application/vnd.ms-office.chart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charts/style7.xml" ContentType="application/vnd.ms-office.chartstyle+xml"/>
  <Override PartName="/ppt/charts/colors10.xml" ContentType="application/vnd.ms-office.chartcolorstyl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4115" r:id="rId2"/>
    <p:sldMasterId id="2147484133" r:id="rId3"/>
    <p:sldMasterId id="2147484169" r:id="rId4"/>
    <p:sldMasterId id="2147484187" r:id="rId5"/>
    <p:sldMasterId id="2147484205" r:id="rId6"/>
    <p:sldMasterId id="2147484223" r:id="rId7"/>
  </p:sldMasterIdLst>
  <p:notesMasterIdLst>
    <p:notesMasterId r:id="rId36"/>
  </p:notesMasterIdLst>
  <p:sldIdLst>
    <p:sldId id="256" r:id="rId8"/>
    <p:sldId id="257" r:id="rId9"/>
    <p:sldId id="292" r:id="rId10"/>
    <p:sldId id="261" r:id="rId11"/>
    <p:sldId id="288" r:id="rId12"/>
    <p:sldId id="289" r:id="rId13"/>
    <p:sldId id="283" r:id="rId14"/>
    <p:sldId id="290" r:id="rId15"/>
    <p:sldId id="291" r:id="rId16"/>
    <p:sldId id="284" r:id="rId17"/>
    <p:sldId id="285" r:id="rId18"/>
    <p:sldId id="287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5" r:id="rId28"/>
    <p:sldId id="307" r:id="rId29"/>
    <p:sldId id="286" r:id="rId30"/>
    <p:sldId id="309" r:id="rId31"/>
    <p:sldId id="310" r:id="rId32"/>
    <p:sldId id="313" r:id="rId33"/>
    <p:sldId id="314" r:id="rId34"/>
    <p:sldId id="315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149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Relationship Id="rId4" Type="http://schemas.microsoft.com/office/2011/relationships/chartColorStyle" Target="colors9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- 5098,8 тыс. рублей</c:v>
                </c:pt>
                <c:pt idx="1">
                  <c:v>Дотации бюджетам городских поселений -9162,1 тыс. рублей</c:v>
                </c:pt>
                <c:pt idx="2">
                  <c:v>Субвенции - 127,1 тыс. рублей</c:v>
                </c:pt>
                <c:pt idx="3">
                  <c:v>Иные межбюджетные  трансферты -21762,4 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5098.8</c:v>
                </c:pt>
                <c:pt idx="1">
                  <c:v>9162.1</c:v>
                </c:pt>
                <c:pt idx="2">
                  <c:v>127.1</c:v>
                </c:pt>
                <c:pt idx="3">
                  <c:v>21762.400000000001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280621172353482"/>
          <c:y val="0.10142310056641556"/>
          <c:w val="0.51947773889374937"/>
          <c:h val="0.870549048938994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рамках программы тыс.руб.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6.1728395061728392E-3"/>
                  <c:y val="7.6437585969462724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Развитие транспортной системы</c:v>
                </c:pt>
                <c:pt idx="1">
                  <c:v>Управление муниципальными финансами</c:v>
                </c:pt>
                <c:pt idx="2">
                  <c:v>Муниципальная политика </c:v>
                </c:pt>
                <c:pt idx="3">
                  <c:v>Благоустройство территории и жилищно коммунальное хозяйство</c:v>
                </c:pt>
                <c:pt idx="4">
                  <c:v>Защита населения и территории от чрезвычайных ситуаций, обеспечение пожарной безапасности и безопасности людей на водных объектах</c:v>
                </c:pt>
                <c:pt idx="5">
                  <c:v>Развитие культуры, физической культуры и спорта</c:v>
                </c:pt>
                <c:pt idx="6">
                  <c:v>Обеспечение доступным и комфортным жильем населения  Углеродовского городского поселения»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">
                  <c:v>1910.3</c:v>
                </c:pt>
                <c:pt idx="1">
                  <c:v>6526.2</c:v>
                </c:pt>
                <c:pt idx="2" formatCode="0.0">
                  <c:v>159</c:v>
                </c:pt>
                <c:pt idx="3">
                  <c:v>617.79999999999995</c:v>
                </c:pt>
                <c:pt idx="4">
                  <c:v>253.4</c:v>
                </c:pt>
                <c:pt idx="5">
                  <c:v>3885.2</c:v>
                </c:pt>
                <c:pt idx="6">
                  <c:v>23064</c:v>
                </c:pt>
              </c:numCache>
            </c:numRef>
          </c:val>
        </c:ser>
        <c:dLbls>
          <c:showVal val="1"/>
        </c:dLbls>
        <c:gapWidth val="79"/>
        <c:axId val="131365888"/>
        <c:axId val="131467904"/>
      </c:barChart>
      <c:catAx>
        <c:axId val="1313658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467904"/>
        <c:crosses val="autoZero"/>
        <c:auto val="1"/>
        <c:lblAlgn val="ctr"/>
        <c:lblOffset val="100"/>
      </c:catAx>
      <c:valAx>
        <c:axId val="131467904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13136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36415.9</c:v>
                </c:pt>
                <c:pt idx="1">
                  <c:v>244.3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6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11553.5</c:v>
                </c:pt>
                <c:pt idx="1">
                  <c:v>516.1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6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51789.5</c:v>
                </c:pt>
                <c:pt idx="1">
                  <c:v>607.20000000000005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rotY val="54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2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4742,6 тыс. рублей</c:v>
                </c:pt>
                <c:pt idx="1">
                  <c:v>Дотации бюджетам городских поселений-7484,7 тыс. рублей</c:v>
                </c:pt>
                <c:pt idx="2">
                  <c:v>Субвенции - 131,5 тыс. рублей</c:v>
                </c:pt>
                <c:pt idx="3">
                  <c:v>Иные межбюджетные трансферты - 220,6 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4742.6000000000004</c:v>
                </c:pt>
                <c:pt idx="1">
                  <c:v>7484.7</c:v>
                </c:pt>
                <c:pt idx="2">
                  <c:v>131.5</c:v>
                </c:pt>
                <c:pt idx="3">
                  <c:v>220.6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8683822302264442E-2"/>
          <c:y val="0.55383040133906669"/>
          <c:w val="0.85707161603855353"/>
          <c:h val="0.4199039303883958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4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- 4625,5 тыс. рублей</c:v>
                </c:pt>
                <c:pt idx="1">
                  <c:v>Дотации бюджетам городских поселений - 7313,1 тыс. рублей</c:v>
                </c:pt>
                <c:pt idx="2">
                  <c:v>субвенции-0,2 тыс.рублей</c:v>
                </c:pt>
                <c:pt idx="3">
                  <c:v>Иные межбюджетнве трансферты - 220,6 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4625.5</c:v>
                </c:pt>
                <c:pt idx="1">
                  <c:v>7313.1</c:v>
                </c:pt>
                <c:pt idx="2">
                  <c:v>0.2</c:v>
                </c:pt>
                <c:pt idx="3">
                  <c:v>220.6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507284973271629"/>
          <c:w val="1"/>
          <c:h val="0.2014136343572456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52"/>
          <c:y val="2.893254722470041E-2"/>
          <c:w val="0.51859099643794526"/>
          <c:h val="0.892840269966252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1.6369047619047623E-2"/>
                  <c:y val="-2.934276763538435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- 948,4 тыс. рублей</c:v>
                </c:pt>
                <c:pt idx="1">
                  <c:v>Акцизы - 918,3 тыс. рублей</c:v>
                </c:pt>
                <c:pt idx="2">
                  <c:v>Налог на имущество физических лиц - 176,0 тыс. рублей</c:v>
                </c:pt>
                <c:pt idx="3">
                  <c:v>Земельный налог -1744,6 тыс. рублей</c:v>
                </c:pt>
                <c:pt idx="4">
                  <c:v>Доходы от использования имущества, находящегося в муниципальной собственности - 319,5тыс. рублей</c:v>
                </c:pt>
                <c:pt idx="5">
                  <c:v>Транспортный налог -992,0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948.4</c:v>
                </c:pt>
                <c:pt idx="1">
                  <c:v>918.3</c:v>
                </c:pt>
                <c:pt idx="2">
                  <c:v>176</c:v>
                </c:pt>
                <c:pt idx="3">
                  <c:v>1744.6</c:v>
                </c:pt>
                <c:pt idx="4">
                  <c:v>319.5</c:v>
                </c:pt>
                <c:pt idx="5">
                  <c:v>992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04761904762083E-3"/>
          <c:y val="6.4003060099250155E-6"/>
          <c:w val="0.48236161886014317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52"/>
          <c:y val="2.893254722470041E-2"/>
          <c:w val="0.51859099643794526"/>
          <c:h val="0.892840269966252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2.9761904761904799E-3"/>
                  <c:y val="-6.5433716736762633E-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- 949,0 тыс. рублей</c:v>
                </c:pt>
                <c:pt idx="1">
                  <c:v>Акцизы -947,6 тыс. рублей</c:v>
                </c:pt>
                <c:pt idx="2">
                  <c:v>Налог на имущество физических лиц -126 тыс. рублей</c:v>
                </c:pt>
                <c:pt idx="3">
                  <c:v>Земельный налог -1368,8 тыс. рублей</c:v>
                </c:pt>
                <c:pt idx="4">
                  <c:v>Доходы от использования имущества, находящегося в муниципальной собственности - 319,5 тыс. рублей</c:v>
                </c:pt>
                <c:pt idx="5">
                  <c:v>Транспортный налог -1008,7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949</c:v>
                </c:pt>
                <c:pt idx="1">
                  <c:v>947.6</c:v>
                </c:pt>
                <c:pt idx="2">
                  <c:v>126</c:v>
                </c:pt>
                <c:pt idx="3">
                  <c:v>1368.8</c:v>
                </c:pt>
                <c:pt idx="4">
                  <c:v>319.5</c:v>
                </c:pt>
                <c:pt idx="5">
                  <c:v>1008.7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308E-6"/>
          <c:w val="0.48236161886014317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52"/>
          <c:y val="2.893254722470041E-2"/>
          <c:w val="0.51859099643794526"/>
          <c:h val="0.892840269966252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3.125E-2"/>
                  <c:y val="5.911330049261081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- 770,0 тыс. рублей</c:v>
                </c:pt>
                <c:pt idx="1">
                  <c:v>Акцизы-1277,9</c:v>
                </c:pt>
                <c:pt idx="2">
                  <c:v>Налог на имущество физических лиц - 126,0 тыс.рублей</c:v>
                </c:pt>
                <c:pt idx="3">
                  <c:v>Земельный налог -1059,0 тыс. рублей</c:v>
                </c:pt>
                <c:pt idx="4">
                  <c:v>Доходы от использования имущества, находящегося в муниципальной собственности -319,5 тыс. рублей</c:v>
                </c:pt>
                <c:pt idx="5">
                  <c:v>Транспортный налог- 1073,1 тыс.рублей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770</c:v>
                </c:pt>
                <c:pt idx="1">
                  <c:v>1277.9000000000001</c:v>
                </c:pt>
                <c:pt idx="2">
                  <c:v>126</c:v>
                </c:pt>
                <c:pt idx="3">
                  <c:v>1059.7</c:v>
                </c:pt>
                <c:pt idx="4">
                  <c:v>319.5</c:v>
                </c:pt>
                <c:pt idx="5">
                  <c:v>1073.0999999999999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0.48236161886014317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(отчет)</c:v>
                </c:pt>
                <c:pt idx="1">
                  <c:v>2022 год (отчет)</c:v>
                </c:pt>
                <c:pt idx="2">
                  <c:v>2023 год (отчет)</c:v>
                </c:pt>
                <c:pt idx="3">
                  <c:v>2024 год (прогноз)</c:v>
                </c:pt>
                <c:pt idx="4">
                  <c:v>2025 год (прогноз)</c:v>
                </c:pt>
                <c:pt idx="5">
                  <c:v>2026 год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571.79999999999995</c:v>
                </c:pt>
                <c:pt idx="1">
                  <c:v>711.5</c:v>
                </c:pt>
                <c:pt idx="2">
                  <c:v>693.7</c:v>
                </c:pt>
                <c:pt idx="3">
                  <c:v>948.4</c:v>
                </c:pt>
                <c:pt idx="4">
                  <c:v>949</c:v>
                </c:pt>
                <c:pt idx="5">
                  <c:v>770</c:v>
                </c:pt>
              </c:numCache>
            </c:numRef>
          </c:val>
        </c:ser>
        <c:dLbls>
          <c:showVal val="1"/>
        </c:dLbls>
        <c:gapWidth val="100"/>
        <c:overlap val="-24"/>
        <c:axId val="138955392"/>
        <c:axId val="138985856"/>
      </c:barChart>
      <c:catAx>
        <c:axId val="138955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985856"/>
        <c:crosses val="autoZero"/>
        <c:auto val="1"/>
        <c:lblAlgn val="ctr"/>
        <c:lblOffset val="100"/>
      </c:catAx>
      <c:valAx>
        <c:axId val="138985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95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5704992130339524E-2"/>
          <c:y val="4.6194218084325472E-2"/>
          <c:w val="0.67487841359716827"/>
          <c:h val="0.8542782393158170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5098.8</c:v>
                </c:pt>
                <c:pt idx="1">
                  <c:v>4742.6000000000004</c:v>
                </c:pt>
                <c:pt idx="2">
                  <c:v>4625.5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31051.599999999995</c:v>
                </c:pt>
                <c:pt idx="1">
                  <c:v>7836.8</c:v>
                </c:pt>
                <c:pt idx="2">
                  <c:v>47771.199999999997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gapWidth val="134"/>
        <c:gapDepth val="82"/>
        <c:shape val="box"/>
        <c:axId val="139255808"/>
        <c:axId val="139257344"/>
        <c:axId val="0"/>
      </c:bar3DChart>
      <c:catAx>
        <c:axId val="139255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139257344"/>
        <c:crosses val="autoZero"/>
        <c:auto val="1"/>
        <c:lblAlgn val="ctr"/>
        <c:lblOffset val="100"/>
      </c:catAx>
      <c:valAx>
        <c:axId val="139257344"/>
        <c:scaling>
          <c:orientation val="minMax"/>
        </c:scaling>
        <c:delete val="1"/>
        <c:axPos val="l"/>
        <c:numFmt formatCode="0.0" sourceLinked="1"/>
        <c:tickLblPos val="none"/>
        <c:crossAx val="139255808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923"/>
          <c:w val="0.28571428571428653"/>
          <c:h val="0.59507042253521125"/>
        </c:manualLayout>
      </c:layout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969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2.0494094488188976E-2"/>
                  <c:y val="-0.24101372157358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1.7378280839895014E-2"/>
                  <c:y val="-0.242926916504464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6201334208223965E-2"/>
                      <c:h val="6.44048981462389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472659667541594E-3"/>
                  <c:y val="-0.17883029612108026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72484689413926E-2"/>
                  <c:y val="-0.18878203109694588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1793088363954521E-2"/>
                  <c:y val="5.2928666288311905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777230971128838E-2"/>
                  <c:y val="1.34542403982677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5.8701334208223974E-2"/>
                      <c:h val="6.90685403002026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6659.6</c:v>
                </c:pt>
                <c:pt idx="1">
                  <c:v>126.9</c:v>
                </c:pt>
                <c:pt idx="2">
                  <c:v>253.4</c:v>
                </c:pt>
                <c:pt idx="3">
                  <c:v>1929.3</c:v>
                </c:pt>
                <c:pt idx="4">
                  <c:v>23681.8</c:v>
                </c:pt>
                <c:pt idx="5">
                  <c:v>3885.2</c:v>
                </c:pt>
                <c:pt idx="6" formatCode="0.0">
                  <c:v>124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0.45184</cdr:x>
      <cdr:y>0.55967</cdr:y>
    </cdr:from>
    <cdr:to>
      <cdr:x>0.70083</cdr:x>
      <cdr:y>0.78255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1912" y="2870200"/>
          <a:ext cx="21336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Программные </a:t>
          </a:r>
        </a:p>
        <a:p xmlns:a="http://schemas.openxmlformats.org/drawingml/2006/main">
          <a:r>
            <a:rPr lang="ru-RU" sz="2000" b="1" dirty="0" smtClean="0"/>
            <a:t>расходы
95%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0.30067</cdr:x>
      <cdr:y>0</cdr:y>
    </cdr:from>
    <cdr:to>
      <cdr:x>0.54076</cdr:x>
      <cdr:y>0.20307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76512" y="0"/>
          <a:ext cx="2057400" cy="1041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2000" b="1" dirty="0" smtClean="0"/>
            <a:t>Непрограммные </a:t>
          </a:r>
        </a:p>
        <a:p xmlns:a="http://schemas.openxmlformats.org/drawingml/2006/main">
          <a:pPr algn="ctr" rtl="0"/>
          <a:r>
            <a:rPr lang="ru-RU" sz="2000" b="1" dirty="0" smtClean="0"/>
            <a:t>расходы
5%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9C76-A7CD-4D24-941D-5590223A245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F13D-2721-4394-A693-E20C25720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3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EF395-FBB7-42F2-BF0A-7AEDE6C5FF30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2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08BA-F61A-4EF8-A2F1-E73D7149B78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6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6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144A2-2E48-42A5-A676-2A063A99304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5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91A6-B5BA-46A3-8379-87FFC55DC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3653-77B2-4EDF-9457-48A88D63C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7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409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629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869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8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731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730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9847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057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115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339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1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36763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097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397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790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20274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126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0225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891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400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829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3572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10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8042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92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F765-080D-4A38-82FC-0AE646C1E4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3BFB-FF5A-4AFC-AD49-1D67FC1F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82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ED6C3-6D7B-4EFA-B23A-E9491D7E7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881CC-E07D-492E-AA31-CFFD6118B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14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7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5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9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D3212-87C7-4CB2-A175-26985089D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DA52-8609-4CF3-976D-2D8A93914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79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17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21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99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40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60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37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2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59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5304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37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B672-B7D0-449A-A620-6223B8627F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BA0A-D762-42AD-B2DA-6523A769C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56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8361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68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861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580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4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00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90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588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566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99DEB-E318-471B-8C06-C6D87A4EE6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3BD4D-C30A-44AA-8BE7-73ACB87EC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62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5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52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9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068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682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59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91336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CE37-B2D2-44B0-B6B9-6A193B83E6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654C-C303-4D46-A01B-1B2D477CC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056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894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15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47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816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989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9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87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42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992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8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5D620-9C94-491D-B90D-749815CFE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46A4-AB0F-4175-B690-FC5DE0D1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602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853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938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896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96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7038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08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89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16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792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0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72137-01E8-45CC-A35B-B7BDB99A54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0828-2CAB-4D14-8B19-D146112C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946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326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730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363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31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53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709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574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254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80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5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AE50-F3B8-4F45-890B-882A65464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CC13-983E-44E0-B0A1-EA3BE0DC6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126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23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371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437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485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823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566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234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908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282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8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31E96-775B-4EB2-9C40-534E38A926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326D-7C3E-4E1D-A9F6-B59B622EB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51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37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477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698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844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41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71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8096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376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3367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4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5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0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753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752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06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9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84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1219200"/>
            <a:ext cx="9067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66695" algn="l"/>
                <a:tab pos="4089400" algn="l"/>
              </a:tabLst>
            </a:pPr>
            <a:r>
              <a:rPr lang="ru-RU" sz="4000" b="1" i="1" spc="-5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ПРОЕКТ  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Бю</a:t>
            </a:r>
            <a:r>
              <a:rPr sz="4000" b="1" i="1" spc="10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д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жет</a:t>
            </a:r>
            <a:r>
              <a:rPr lang="ru-RU" sz="4000" b="1" i="1" spc="-5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А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 УГЛЕРОДОВСКОГО  ГОРОДСКОГО ПОСЕЛЕНИЯ  НА 2024 и на плановый  период  2025 и 2026 годов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Monotype Corsiva"/>
              <a:cs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2"/>
          <p:cNvSpPr txBox="1"/>
          <p:nvPr/>
        </p:nvSpPr>
        <p:spPr>
          <a:xfrm>
            <a:off x="1262341" y="254952"/>
            <a:ext cx="7146290" cy="58618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8255" rIns="0" bIns="0" rtlCol="0">
            <a:spAutoFit/>
          </a:bodyPr>
          <a:lstStyle/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ДИНАМИКА </a:t>
            </a: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ПОСТУПЛЕНИЙ </a:t>
            </a:r>
            <a:r>
              <a:rPr sz="1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НАЛОГА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ДОХОДЫ</a:t>
            </a:r>
            <a:r>
              <a:rPr sz="1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ФИЗИЧЕСКИХ	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ЛИЦ</a:t>
            </a:r>
            <a:r>
              <a:rPr sz="1800" b="1" spc="-9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ru-RU" sz="1800" b="1" spc="-95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БЮДЖЕТ </a:t>
            </a:r>
            <a:r>
              <a:rPr lang="ru-RU" sz="1800" b="1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790234007"/>
              </p:ext>
            </p:extLst>
          </p:nvPr>
        </p:nvGraphicFramePr>
        <p:xfrm>
          <a:off x="380999" y="1083266"/>
          <a:ext cx="8382001" cy="53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810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4F6128"/>
                </a:solidFill>
                <a:latin typeface="Calibri"/>
                <a:cs typeface="Calibri"/>
              </a:rPr>
              <a:t>ДОХОДЫ </a:t>
            </a:r>
            <a:r>
              <a:rPr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4F6128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4 -2026</a:t>
            </a:r>
            <a:r>
              <a:rPr sz="2000" b="1" spc="-80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ГОД</a:t>
            </a:r>
            <a:r>
              <a:rPr lang="ru-RU"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АХ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2041028"/>
              </p:ext>
            </p:extLst>
          </p:nvPr>
        </p:nvGraphicFramePr>
        <p:xfrm>
          <a:off x="609600" y="914400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53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1426864"/>
              </p:ext>
            </p:extLst>
          </p:nvPr>
        </p:nvGraphicFramePr>
        <p:xfrm>
          <a:off x="381000" y="805622"/>
          <a:ext cx="7992381" cy="5223080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36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3362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6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36660,2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12069,6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52396,7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6659,6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5082,1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66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1979,3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2351,0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7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23681,8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43336,8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3885,2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2840,9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1498,4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1901" y="0"/>
            <a:ext cx="8001480" cy="767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31" tIns="45715" rIns="91431" bIns="45715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Распределение бюджетных ассигнований по разделам классификации расходов бюджета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981869"/>
          </a:xfrm>
        </p:spPr>
        <p:txBody>
          <a:bodyPr lIns="91440" rIns="91440" b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УГЛЕРОДОВСКОГО ГОРОДСКОГО поселения в 2024 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329441936"/>
              </p:ext>
            </p:extLst>
          </p:nvPr>
        </p:nvGraphicFramePr>
        <p:xfrm>
          <a:off x="0" y="1268759"/>
          <a:ext cx="9144000" cy="544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13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2024 году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 разделу 0100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«ОБЩЕГОСУДАРСТВЕННЫЕ ВОПРОСЫ»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323157" y="2586037"/>
            <a:ext cx="2503488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6659,6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" y="4221088"/>
            <a:ext cx="2590800" cy="2448272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Подраздел 0104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«Функционирование Правительства РФ, высших исполнительных органов государственной власти субъектов РФ, местных администраций»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6455,4тыс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400800" y="4038601"/>
            <a:ext cx="2590800" cy="2630760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«Другие общегосударственные вопросы»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106,0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989684" y="296622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447825" y="2941161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505200" y="3733800"/>
            <a:ext cx="685800" cy="914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7000" y="4724400"/>
            <a:ext cx="13716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42,5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257800" y="3657600"/>
            <a:ext cx="685800" cy="6858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14800" y="4343400"/>
            <a:ext cx="22098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0106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деятельности финансовых, налоговых и таможенных органов и органов финансового контроля– 55,7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1158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оборону в 2024 году запланирован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126,9 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" y="3199259"/>
            <a:ext cx="3130375" cy="3658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48" y="3199259"/>
            <a:ext cx="3241872" cy="365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923" y="3198687"/>
            <a:ext cx="2788954" cy="3658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2024 году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 разделу 0200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«НАЦИОНАЛЬНАЯ ОБОРОНА»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71800" y="4552429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0203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«Мобилизационная и вневойсковая подготовка»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126,9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18533" y="2564904"/>
            <a:ext cx="2448272" cy="1800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0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2890838"/>
          </a:xfrm>
        </p:spPr>
        <p:txBody>
          <a:bodyPr>
            <a:normAutofit lnSpcReduction="10000"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безопасность и правоохранительную деятельность в 2024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253,4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572000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572000" cy="358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2024 году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 разделу 0300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«НАЦИОНАЛЬНАЯ БЕЗОПАСНОСТЬ И ПРАВООХРАНИТЕЛЬНАЯ ДЕЯТЕЛЬНОСТЬ»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0310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«Защита населения и территории от ЧС природного и техногенного характера,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253,4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0690"/>
            <a:ext cx="2448272" cy="180020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экономику в 2024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1929,3  тыс.рублей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1910,3 тыс. рублей – Дорожный фонд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Углеродовского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поселения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30973"/>
            <a:ext cx="4644007" cy="292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930973"/>
            <a:ext cx="4524375" cy="2948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63" y="85343"/>
            <a:ext cx="847798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42671"/>
            <a:ext cx="8523732" cy="1435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243" y="45333"/>
            <a:ext cx="8239125" cy="141769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767205" marR="1245235" indent="-513715" algn="ctr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</a:t>
            </a:r>
            <a:r>
              <a:rPr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ОБРАЩЕНИЕ </a:t>
            </a:r>
            <a:r>
              <a:rPr sz="1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ГЛАВЫ </a:t>
            </a:r>
            <a:r>
              <a:rPr lang="ru-RU" sz="1800" b="1" spc="-6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b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sz="1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ЖИТЕЛЯМ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ПОСЕЛЕНИЯ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524000"/>
            <a:ext cx="7923530" cy="50230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Уважаемые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жители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16256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!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405130" algn="just">
              <a:lnSpc>
                <a:spcPts val="1730"/>
              </a:lnSpc>
              <a:spcBef>
                <a:spcPts val="1720"/>
              </a:spcBef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Перед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вами брошюра </a:t>
            </a:r>
            <a:r>
              <a:rPr sz="16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граждан», 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подготовле</a:t>
            </a:r>
            <a:r>
              <a:rPr lang="ru-RU"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сектором экономики и финансов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дминистрации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поселения,  </a:t>
            </a:r>
            <a:r>
              <a:rPr sz="16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основе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проекта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решения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Собрания депутатов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  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«О </a:t>
            </a:r>
            <a:r>
              <a:rPr sz="16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бюджете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Красносулинского района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chemeClr val="bg1"/>
                </a:solidFill>
                <a:latin typeface="Times New Roman"/>
                <a:cs typeface="Times New Roman"/>
              </a:rPr>
              <a:t>год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на плановый </a:t>
            </a:r>
            <a:r>
              <a:rPr sz="16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период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r>
              <a:rPr sz="1600" spc="15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годов».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Укрепление</a:t>
            </a:r>
            <a:r>
              <a:rPr sz="16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взаимодействия с гражданами по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вопросам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финансово-бюджетной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позволяет реализовать конституционные права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 на получение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информации (включая 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бюджете),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соблюдая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принцип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прозрачности  (открытости), установленный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Бюджетным </a:t>
            </a:r>
            <a:r>
              <a:rPr sz="16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кодексом</a:t>
            </a:r>
            <a:r>
              <a:rPr sz="1600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РФ.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endParaRPr lang="ru-RU" sz="1600" spc="-2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</a:t>
            </a:r>
            <a:r>
              <a:rPr sz="16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сложный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с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множеством</a:t>
            </a:r>
            <a:r>
              <a:rPr sz="16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специфических</a:t>
            </a:r>
          </a:p>
          <a:p>
            <a:pPr marR="290830" algn="r">
              <a:lnSpc>
                <a:spcPts val="1825"/>
              </a:lnSpc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терминов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классификаций,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которые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понятны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только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специалистам финансовой</a:t>
            </a:r>
            <a:r>
              <a:rPr sz="16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Гражданам,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не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имеющим специального образования,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сложно  разобраться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языке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его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цифрах,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поэтому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мы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представляем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более понятном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широкого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виде,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называемом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«Бюджет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для 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граждан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».</a:t>
            </a:r>
            <a:endParaRPr lang="ru-RU" sz="16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400" spc="-3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Глава</a:t>
            </a:r>
            <a:r>
              <a:rPr sz="1400" spc="3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 Углеродовского г/</a:t>
            </a:r>
            <a:r>
              <a:rPr lang="ru-RU" sz="14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В.В. Глушков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жилищно-коммунальное хозяйство в 2024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23681,8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Рисунок 3" descr="artemt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1908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Рисунок 4" descr="g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861048"/>
            <a:ext cx="292893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Рисунок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61048"/>
            <a:ext cx="30384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7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БОЖКОВСКОГО СЕЛЬСКОГО ПОСЕЛЕНИЯ КРАСНОСУЛИНСКОГО РАЙОНА в 2024 году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по разделу 0800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«КУЛЬТУРА, КИНЕМАТОГРАФИЯ»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0801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«КУЛЬТУРА»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3885,2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9157"/>
            <a:ext cx="2448272" cy="1800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205" y="2952124"/>
            <a:ext cx="877900" cy="1408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040" y="2943823"/>
            <a:ext cx="914479" cy="1560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2024 году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по разделу 1000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«СОЦИАЛЬНАЯ ПОЛИТИКА»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1001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«ПЕНСИОННОЕ ОБЕСПЕЧЕНИЕ»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124,0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99892" y="2667149"/>
            <a:ext cx="2376264" cy="187220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0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2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4570009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4500648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408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36415,9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244,3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6676279" y="4117372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51789,5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607,2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734862" y="155679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7426891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451545" y="2418556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3596392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11553,5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516,1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93810" y="2633081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1092814" y="3138293"/>
            <a:ext cx="799064" cy="875137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2024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361762" y="3168833"/>
            <a:ext cx="864096" cy="940121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2025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746833" y="3183278"/>
            <a:ext cx="852228" cy="824233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2026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1012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53425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УГЛЕРОДОВСКОГО ГОРОДСКОГО поселения в рамках  муниципальных  программ в 2024 году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607406253"/>
              </p:ext>
            </p:extLst>
          </p:nvPr>
        </p:nvGraphicFramePr>
        <p:xfrm>
          <a:off x="609600" y="1447800"/>
          <a:ext cx="82296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6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2024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741075117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480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2025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01486074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67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2026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883744575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632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0331" y="285750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42859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005" y="2629551"/>
            <a:ext cx="799524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000" b="1" cap="none" spc="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124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381000"/>
            <a:ext cx="7475220" cy="1371600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100"/>
              </a:spcBef>
            </a:pPr>
            <a:r>
              <a:rPr lang="ru-RU" sz="2800" b="1" cap="none" spc="-1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ПАРАМЕТРЫ</a:t>
            </a:r>
            <a:r>
              <a:rPr lang="ru-RU" sz="2800" b="1" cap="none" spc="-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2800" b="1" cap="none" spc="-30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БЮДЖЕТА</a:t>
            </a:r>
            <a: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/>
            </a:r>
            <a:b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</a:br>
            <a: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УГЛЕРОДОВСКОГО ГОРОДСКОГО ПОСЕЛЕНИЯ </a:t>
            </a:r>
            <a:b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</a:b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НА 2024</a:t>
            </a:r>
            <a:r>
              <a:rPr lang="ru-RU" sz="2800" b="1" u="heavy" cap="none" spc="-10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lang="ru-RU" sz="2800" b="1" u="heavy" cap="none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ГОД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0480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19484"/>
            <a:ext cx="30480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0980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85" y="5573637"/>
            <a:ext cx="213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36150,4 тыс. рублей</a:t>
            </a:r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573637"/>
            <a:ext cx="213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36660,2 тыс. рублей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4</a:t>
            </a:r>
            <a:r>
              <a:rPr sz="2000" b="1" spc="-8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278820161"/>
              </p:ext>
            </p:extLst>
          </p:nvPr>
        </p:nvGraphicFramePr>
        <p:xfrm>
          <a:off x="838200" y="876534"/>
          <a:ext cx="7543799" cy="575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FF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5</a:t>
            </a:r>
            <a:r>
              <a:rPr sz="2000" b="1" spc="-40" dirty="0" smtClean="0">
                <a:solidFill>
                  <a:srgbClr val="FFFF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1525936270"/>
              </p:ext>
            </p:extLst>
          </p:nvPr>
        </p:nvGraphicFramePr>
        <p:xfrm>
          <a:off x="838200" y="827148"/>
          <a:ext cx="7543799" cy="580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29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C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r>
              <a:rPr sz="2000" b="1" spc="-40" dirty="0" smtClean="0">
                <a:solidFill>
                  <a:srgbClr val="FFC0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316485736"/>
              </p:ext>
            </p:extLst>
          </p:nvPr>
        </p:nvGraphicFramePr>
        <p:xfrm>
          <a:off x="838200" y="990600"/>
          <a:ext cx="7543799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4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2000" b="1" spc="-8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ГОДУ</a:t>
            </a:r>
            <a:endParaRPr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427417060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37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75000"/>
              <a:alpha val="3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5</a:t>
            </a:r>
            <a:r>
              <a:rPr sz="2000" b="1" spc="-4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186474585"/>
              </p:ext>
            </p:extLst>
          </p:nvPr>
        </p:nvGraphicFramePr>
        <p:xfrm>
          <a:off x="228600" y="1282211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34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8260">
              <a:srgbClr val="699F0E"/>
            </a:gs>
            <a:gs pos="99000">
              <a:schemeClr val="accent1">
                <a:lumMod val="75000"/>
                <a:lumOff val="2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0070C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0070C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6</a:t>
            </a:r>
            <a:r>
              <a:rPr sz="2000" b="1" spc="-8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92968865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17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  <a:fontScheme name="Легкий дым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Легкий дым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1744</TotalTime>
  <Words>737</Words>
  <Application>Microsoft Office PowerPoint</Application>
  <PresentationFormat>Экран (4:3)</PresentationFormat>
  <Paragraphs>170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Грань</vt:lpstr>
      <vt:lpstr>1_Сектор</vt:lpstr>
      <vt:lpstr>2_Сектор</vt:lpstr>
      <vt:lpstr>4_Сектор</vt:lpstr>
      <vt:lpstr>5_Сектор</vt:lpstr>
      <vt:lpstr>6_Сектор</vt:lpstr>
      <vt:lpstr>7_Сектор</vt:lpstr>
      <vt:lpstr>ПРОЕКТ  БюджетА УГЛЕРОДОВСКОГО  ГОРОДСКОГО ПОСЕЛЕНИЯ  НА 2024 и на плановый  период  2025 и 2026 годов</vt:lpstr>
      <vt:lpstr>            ОБРАЩЕНИЕ ГЛАВЫ АДМИНИСТРАЦИИ Углеродовского городского ПОСЕЛЕНИЯ  К ЖИТЕЛЯМ ПОСЕЛЕНИЯ</vt:lpstr>
      <vt:lpstr>ПАРАМЕТРЫ БЮДЖЕТА УГЛЕРОДОВСКОГО ГОРОДСКОГО ПОСЕЛЕНИЯ  НА 2024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Структура расходов бюджета УГЛЕРОДОВСКОГО ГОРОДСКОГО поселения в 2024 году</vt:lpstr>
      <vt:lpstr>     Основные направления  расходов бюджета УГЛЕРОДОВСКОГО ГОРОДСКОГО ПОСЕЛЕНИЯ КРАСНОСУЛИНСКОГО РАЙОНА в 2024 году по разделу 0100  «ОБЩЕГОСУДАРСТВЕННЫЕ ВОПРОСЫ»</vt:lpstr>
      <vt:lpstr>Слайд 15</vt:lpstr>
      <vt:lpstr>     Основные направления  расходов бюджета УГЛЕРОДОВСКОГО ГОРОДСКОГО ПОСЕЛЕНИЯ КРАСНОСУЛИНСКОГО РАЙОНА в 2024 году по разделу 0200  «НАЦИОНАЛЬНАЯ ОБОРОНА»</vt:lpstr>
      <vt:lpstr>Слайд 17</vt:lpstr>
      <vt:lpstr>     Основные направления  расходов бюджета УГЛЕРОДОВСКОГО ГОРОДСКОГО ПОСЕЛЕНИЯ КРАСНОСУЛИНСКОГО РАЙОНА в 2024 году по разделу 0300  «НАЦИОНАЛЬНАЯ БЕЗОПАСНОСТЬ И ПРАВООХРАНИТЕЛЬНАЯ ДЕЯТЕЛЬНОСТЬ»</vt:lpstr>
      <vt:lpstr>Слайд 19</vt:lpstr>
      <vt:lpstr>Слайд 20</vt:lpstr>
      <vt:lpstr>     Основные направления  расходов бюджета БОЖКОВСКОГО СЕЛЬСКОГО ПОСЕЛЕНИЯ КРАСНОСУЛИНСКОГО РАЙОНА в 2024 году по разделу 0800  «КУЛЬТУРА, КИНЕМАТОГРАФИЯ»</vt:lpstr>
      <vt:lpstr>     Основные направления  расходов бюджета УГЛЕРОДОВСКОГО ГОРОДСКОГО ПОСЕЛЕНИЯ КРАСНОСУЛИНСКОГО РАЙОНА в 2024 году по разделу 1000  «СОЦИАЛЬНАЯ ПОЛИТИКА»</vt:lpstr>
      <vt:lpstr>Слайд 23</vt:lpstr>
      <vt:lpstr>Расходы бюджета УГЛЕРОДОВСКОГО ГОРОДСКОГО поселения в рамках  муниципальных  программ в 2024 году</vt:lpstr>
      <vt:lpstr>Доля расходов бюджета в рамках муниципальных программ в общем объеме расходов в 2024 году</vt:lpstr>
      <vt:lpstr>Доля расходов бюджета в рамках муниципальных программ в общем объеме расходов в 2025 году</vt:lpstr>
      <vt:lpstr>Доля расходов бюджета в рамках муниципальных программ в общем объеме расходов в 2026 году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Бухгалтерия</cp:lastModifiedBy>
  <cp:revision>89</cp:revision>
  <dcterms:created xsi:type="dcterms:W3CDTF">2021-01-18T10:38:10Z</dcterms:created>
  <dcterms:modified xsi:type="dcterms:W3CDTF">2024-02-09T11:17:15Z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2021-01-18T00:00:00Z</vt:filetime>
  </property>
</Properties>
</file>