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charts/style6.xml" ContentType="application/vnd.ms-office.chartstyl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charts/style7.xml" ContentType="application/vnd.ms-office.chartstyle+xml"/>
  <Override PartName="/ppt/charts/colors10.xml" ContentType="application/vnd.ms-office.chartcolorstyl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slideMasters/slideMaster7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4115" r:id="rId2"/>
    <p:sldMasterId id="2147484133" r:id="rId3"/>
    <p:sldMasterId id="2147484169" r:id="rId4"/>
    <p:sldMasterId id="2147484187" r:id="rId5"/>
    <p:sldMasterId id="2147484205" r:id="rId6"/>
    <p:sldMasterId id="2147484223" r:id="rId7"/>
  </p:sldMasterIdLst>
  <p:notesMasterIdLst>
    <p:notesMasterId r:id="rId36"/>
  </p:notesMasterIdLst>
  <p:sldIdLst>
    <p:sldId id="256" r:id="rId8"/>
    <p:sldId id="257" r:id="rId9"/>
    <p:sldId id="292" r:id="rId10"/>
    <p:sldId id="261" r:id="rId11"/>
    <p:sldId id="288" r:id="rId12"/>
    <p:sldId id="289" r:id="rId13"/>
    <p:sldId id="283" r:id="rId14"/>
    <p:sldId id="290" r:id="rId15"/>
    <p:sldId id="291" r:id="rId16"/>
    <p:sldId id="284" r:id="rId17"/>
    <p:sldId id="285" r:id="rId18"/>
    <p:sldId id="287" r:id="rId19"/>
    <p:sldId id="293" r:id="rId20"/>
    <p:sldId id="295" r:id="rId21"/>
    <p:sldId id="296" r:id="rId22"/>
    <p:sldId id="297" r:id="rId23"/>
    <p:sldId id="298" r:id="rId24"/>
    <p:sldId id="299" r:id="rId25"/>
    <p:sldId id="300" r:id="rId26"/>
    <p:sldId id="302" r:id="rId27"/>
    <p:sldId id="305" r:id="rId28"/>
    <p:sldId id="307" r:id="rId29"/>
    <p:sldId id="286" r:id="rId30"/>
    <p:sldId id="309" r:id="rId31"/>
    <p:sldId id="310" r:id="rId32"/>
    <p:sldId id="313" r:id="rId33"/>
    <p:sldId id="314" r:id="rId34"/>
    <p:sldId id="315" r:id="rId3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03" autoAdjust="0"/>
  </p:normalViewPr>
  <p:slideViewPr>
    <p:cSldViewPr>
      <p:cViewPr varScale="1">
        <p:scale>
          <a:sx n="77" d="100"/>
          <a:sy n="77" d="100"/>
        </p:scale>
        <p:origin x="-102" y="-6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Relationship Id="rId4" Type="http://schemas.microsoft.com/office/2011/relationships/chartColorStyle" Target="colors9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- 4914,4 тыс. рублей</c:v>
                </c:pt>
                <c:pt idx="1">
                  <c:v>Дотации бюджетам городских поселений -5264,9 тыс. рублей</c:v>
                </c:pt>
                <c:pt idx="2">
                  <c:v>Субвенции - 242,8 тыс. рублей</c:v>
                </c:pt>
                <c:pt idx="3">
                  <c:v>Иные межбюджетные  трансферты - 87079,5 тыс. рублей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4914.3999999999996</c:v>
                </c:pt>
                <c:pt idx="1">
                  <c:v>5264.9</c:v>
                </c:pt>
                <c:pt idx="2">
                  <c:v>242.8</c:v>
                </c:pt>
                <c:pt idx="3">
                  <c:v>87079.5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7280621172353471"/>
          <c:y val="0.10142310056641547"/>
          <c:w val="0.51947773889374937"/>
          <c:h val="0.870549048938994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 рамках программы тыс.руб.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6.1728395061728392E-3"/>
                  <c:y val="7.6437585969462707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Развитие транспортной системы</c:v>
                </c:pt>
                <c:pt idx="1">
                  <c:v>Управление муниципальными финансами</c:v>
                </c:pt>
                <c:pt idx="2">
                  <c:v>Муниципальная политика </c:v>
                </c:pt>
                <c:pt idx="3">
                  <c:v>Благоустройство территории и жилищно коммунальное хозяйство</c:v>
                </c:pt>
                <c:pt idx="4">
                  <c:v>Защита населения и территории от чрезвычайных ситуаций, обеспечение пожарной безапасности и безопасности людей на водных объектах</c:v>
                </c:pt>
                <c:pt idx="5">
                  <c:v>Развитие культуры, физической культуры и спорта</c:v>
                </c:pt>
                <c:pt idx="6">
                  <c:v>Обеспечение доступным и комфортным жильем населения  Углеродовского городского поселения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.0">
                  <c:v>1769.7</c:v>
                </c:pt>
                <c:pt idx="1">
                  <c:v>1148.2</c:v>
                </c:pt>
                <c:pt idx="2" formatCode="0.0">
                  <c:v>124</c:v>
                </c:pt>
                <c:pt idx="3">
                  <c:v>119.4</c:v>
                </c:pt>
                <c:pt idx="4">
                  <c:v>121.9</c:v>
                </c:pt>
                <c:pt idx="5">
                  <c:v>842.9</c:v>
                </c:pt>
                <c:pt idx="6">
                  <c:v>93122.7</c:v>
                </c:pt>
              </c:numCache>
            </c:numRef>
          </c:val>
        </c:ser>
        <c:dLbls>
          <c:showVal val="1"/>
        </c:dLbls>
        <c:gapWidth val="79"/>
        <c:axId val="167015552"/>
        <c:axId val="167017088"/>
      </c:barChart>
      <c:catAx>
        <c:axId val="167015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017088"/>
        <c:crosses val="autoZero"/>
        <c:auto val="1"/>
        <c:lblAlgn val="ctr"/>
        <c:lblOffset val="100"/>
      </c:catAx>
      <c:valAx>
        <c:axId val="167017088"/>
        <c:scaling>
          <c:orientation val="minMax"/>
        </c:scaling>
        <c:delete val="1"/>
        <c:axPos val="b"/>
        <c:numFmt formatCode="0.0" sourceLinked="1"/>
        <c:majorTickMark val="none"/>
        <c:tickLblPos val="none"/>
        <c:crossAx val="16701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97248.8</c:v>
                </c:pt>
                <c:pt idx="1">
                  <c:v>252.8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9205.4</c:v>
                </c:pt>
                <c:pt idx="1">
                  <c:v>496.8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9323.6</c:v>
                </c:pt>
                <c:pt idx="1">
                  <c:v>496.8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otX val="30"/>
      <c:rotY val="54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2"/>
            <c:explosion val="4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-3889,9 тыс. рублей</c:v>
                </c:pt>
                <c:pt idx="1">
                  <c:v>Дотации бюджетам городских поселений-5506,7 тыс. рублей</c:v>
                </c:pt>
                <c:pt idx="2">
                  <c:v>Субвенции - 251,8 тыс. рублей</c:v>
                </c:pt>
                <c:pt idx="3">
                  <c:v>Иные межбюджетные трансферты - 53,8 тыс. рублей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3889.9</c:v>
                </c:pt>
                <c:pt idx="1">
                  <c:v>5506.7</c:v>
                </c:pt>
                <c:pt idx="2">
                  <c:v>251.8</c:v>
                </c:pt>
                <c:pt idx="3">
                  <c:v>53.8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8683822302264431E-2"/>
          <c:y val="0.55383040133906669"/>
          <c:w val="0.85707161603855253"/>
          <c:h val="0.4199039303883958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43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- 4010,1 тыс. рублей</c:v>
                </c:pt>
                <c:pt idx="1">
                  <c:v>Дотации бюджетам городских поселений - 5756,3 тыс. рублей</c:v>
                </c:pt>
                <c:pt idx="2">
                  <c:v>Иные межбюджетнве трансферты - 53,8 тыс. рублей</c:v>
                </c:pt>
                <c:pt idx="3">
                  <c:v>Субвенции - 0,2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4010.21</c:v>
                </c:pt>
                <c:pt idx="1">
                  <c:v>5756.3</c:v>
                </c:pt>
                <c:pt idx="2">
                  <c:v>53.8</c:v>
                </c:pt>
                <c:pt idx="3">
                  <c:v>0.2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507284973271685"/>
          <c:w val="1"/>
          <c:h val="0.2014136343572455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35"/>
          <c:y val="2.8932547224700407E-2"/>
          <c:w val="0.51859099643794526"/>
          <c:h val="0.89284026996625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1.6369047619047623E-2"/>
                  <c:y val="-2.9342767635384355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-878,4 тыс. рублей</c:v>
                </c:pt>
                <c:pt idx="1">
                  <c:v>Акцизы - 845,7 тыс. рублей</c:v>
                </c:pt>
                <c:pt idx="2">
                  <c:v>Налог на имущество физических лиц - 123,0тыс. рублей</c:v>
                </c:pt>
                <c:pt idx="3">
                  <c:v>Земельный налог -1867,0 тыс. рублей</c:v>
                </c:pt>
                <c:pt idx="4">
                  <c:v>Доходы от использования имущества, находящегося в муниципальной собственности - 305,0 тыс. рублей</c:v>
                </c:pt>
                <c:pt idx="5">
                  <c:v>Транспортный налог -894,0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878.4</c:v>
                </c:pt>
                <c:pt idx="1">
                  <c:v>845.7</c:v>
                </c:pt>
                <c:pt idx="2">
                  <c:v>123</c:v>
                </c:pt>
                <c:pt idx="3">
                  <c:v>1867</c:v>
                </c:pt>
                <c:pt idx="4">
                  <c:v>305</c:v>
                </c:pt>
                <c:pt idx="5">
                  <c:v>894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04761904762031E-3"/>
          <c:y val="6.4003060099250096E-6"/>
          <c:w val="0.482361618860143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35"/>
          <c:y val="2.8932547224700407E-2"/>
          <c:w val="0.51859099643794526"/>
          <c:h val="0.89284026996625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2.9761904761904786E-3"/>
                  <c:y val="-6.54337167367626E-4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- 595,6 тыс. рублей</c:v>
                </c:pt>
                <c:pt idx="1">
                  <c:v>Акцизы -858,5 тыс. рублей</c:v>
                </c:pt>
                <c:pt idx="2">
                  <c:v>Налог на имущество физических лиц -123,8 тыс. рублей</c:v>
                </c:pt>
                <c:pt idx="3">
                  <c:v>Земельный налог -1067,0 тыс. рублей</c:v>
                </c:pt>
                <c:pt idx="4">
                  <c:v>Доходы от использования имущества, находящегося в муниципальной собственности - 315,2 тыс. рублей</c:v>
                </c:pt>
                <c:pt idx="5">
                  <c:v>Транспортный налог -929,8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595.6</c:v>
                </c:pt>
                <c:pt idx="1">
                  <c:v>858.5</c:v>
                </c:pt>
                <c:pt idx="2">
                  <c:v>123.8</c:v>
                </c:pt>
                <c:pt idx="3">
                  <c:v>1067</c:v>
                </c:pt>
                <c:pt idx="4">
                  <c:v>315.2</c:v>
                </c:pt>
                <c:pt idx="5">
                  <c:v>929.8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4003060099181215E-6"/>
          <c:w val="0.482361618860143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35"/>
          <c:y val="2.8932547224700407E-2"/>
          <c:w val="0.51859099643794526"/>
          <c:h val="0.89284026996625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3.125E-2"/>
                  <c:y val="5.9113300492610814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- 662,1 тыс. рублей</c:v>
                </c:pt>
                <c:pt idx="1">
                  <c:v>Акцизы-864,8 тыс. рублей</c:v>
                </c:pt>
                <c:pt idx="2">
                  <c:v>Налог на имущество физических лиц - 123,8 тыс.рублей</c:v>
                </c:pt>
                <c:pt idx="3">
                  <c:v>Земельный налог - 1067,0 тыс. рублей</c:v>
                </c:pt>
                <c:pt idx="4">
                  <c:v>Доходы от использования имущества, находящегося в муниципальной собственности -325,3 тыс. рублей</c:v>
                </c:pt>
                <c:pt idx="5">
                  <c:v>Транспортный налог-967,1 тыс.рублей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662.1</c:v>
                </c:pt>
                <c:pt idx="1">
                  <c:v>864.8</c:v>
                </c:pt>
                <c:pt idx="2">
                  <c:v>123.8</c:v>
                </c:pt>
                <c:pt idx="3">
                  <c:v>1067</c:v>
                </c:pt>
                <c:pt idx="4">
                  <c:v>325.3</c:v>
                </c:pt>
                <c:pt idx="5">
                  <c:v>967.1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"/>
          <c:w val="0.482361618860143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год (отчет)</c:v>
                </c:pt>
                <c:pt idx="1">
                  <c:v>2020 год (отчет)</c:v>
                </c:pt>
                <c:pt idx="2">
                  <c:v>2021 год (отчет)</c:v>
                </c:pt>
                <c:pt idx="3">
                  <c:v>2023 год (прогноз)</c:v>
                </c:pt>
                <c:pt idx="4">
                  <c:v>2024 год (прогноз)</c:v>
                </c:pt>
                <c:pt idx="5">
                  <c:v>2022 год (прогноз)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521.20000000000005</c:v>
                </c:pt>
                <c:pt idx="1">
                  <c:v>580.9</c:v>
                </c:pt>
                <c:pt idx="2">
                  <c:v>571.79999999999995</c:v>
                </c:pt>
                <c:pt idx="3">
                  <c:v>1717.4</c:v>
                </c:pt>
                <c:pt idx="4">
                  <c:v>663.2</c:v>
                </c:pt>
                <c:pt idx="5">
                  <c:v>663.2</c:v>
                </c:pt>
              </c:numCache>
            </c:numRef>
          </c:val>
        </c:ser>
        <c:dLbls>
          <c:showVal val="1"/>
        </c:dLbls>
        <c:gapWidth val="100"/>
        <c:overlap val="-24"/>
        <c:axId val="162870400"/>
        <c:axId val="162871936"/>
      </c:barChart>
      <c:catAx>
        <c:axId val="162870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871936"/>
        <c:crosses val="autoZero"/>
        <c:auto val="1"/>
        <c:lblAlgn val="ctr"/>
        <c:lblOffset val="100"/>
      </c:catAx>
      <c:valAx>
        <c:axId val="1628719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87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4.570499213033951E-2"/>
          <c:y val="4.6194218084325472E-2"/>
          <c:w val="0.6748784135971676"/>
          <c:h val="0.854278239315816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4914.3999999999996</c:v>
                </c:pt>
                <c:pt idx="1">
                  <c:v>3889.9</c:v>
                </c:pt>
                <c:pt idx="2">
                  <c:v>4010.1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F-4021-82DB-1D4EAE9BF1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6F-4021-82DB-1D4EAE9BF1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92587.199999999997</c:v>
                </c:pt>
                <c:pt idx="1">
                  <c:v>5812.3</c:v>
                </c:pt>
                <c:pt idx="2">
                  <c:v>5810.3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6F-4021-82DB-1D4EAE9BF14E}"/>
            </c:ext>
          </c:extLst>
        </c:ser>
        <c:gapWidth val="134"/>
        <c:gapDepth val="82"/>
        <c:shape val="box"/>
        <c:axId val="162941184"/>
        <c:axId val="162942976"/>
        <c:axId val="0"/>
      </c:bar3DChart>
      <c:catAx>
        <c:axId val="162941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399" b="1">
                <a:solidFill>
                  <a:srgbClr val="002060"/>
                </a:solidFill>
              </a:defRPr>
            </a:pPr>
            <a:endParaRPr lang="ru-RU"/>
          </a:p>
        </c:txPr>
        <c:crossAx val="162942976"/>
        <c:crosses val="autoZero"/>
        <c:auto val="1"/>
        <c:lblAlgn val="ctr"/>
        <c:lblOffset val="100"/>
      </c:catAx>
      <c:valAx>
        <c:axId val="162942976"/>
        <c:scaling>
          <c:orientation val="minMax"/>
        </c:scaling>
        <c:delete val="1"/>
        <c:axPos val="l"/>
        <c:numFmt formatCode="0.0" sourceLinked="1"/>
        <c:tickLblPos val="none"/>
        <c:crossAx val="162941184"/>
        <c:crosses val="autoZero"/>
        <c:crossBetween val="between"/>
        <c:majorUnit val="2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190476190476148"/>
          <c:y val="0.26936619718309907"/>
          <c:w val="0.28571428571428636"/>
          <c:h val="0.59507042253521125"/>
        </c:manualLayout>
      </c:layout>
      <c:txPr>
        <a:bodyPr/>
        <a:lstStyle/>
        <a:p>
          <a:pPr>
            <a:defRPr sz="1999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969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2.0494094488188976E-2"/>
                  <c:y val="-0.241013721573586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1.7378280839895014E-2"/>
                  <c:y val="-0.242926916504464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6201334208223965E-2"/>
                      <c:h val="6.440489814623895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2472659667541594E-3"/>
                  <c:y val="-0.1788302961210801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872484689413884E-2"/>
                  <c:y val="-0.18878203109694572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1.1793088363954513E-2"/>
                  <c:y val="5.2928666288311879E-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2777230971128783E-2"/>
                  <c:y val="1.34542403982677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5.8701334208223974E-2"/>
                      <c:h val="6.90685403002026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ПРАВОХРАНИТЕЛЬНАЯ ДЕЯТЕЛЬНОСТЬ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1158.4000000000001</c:v>
                </c:pt>
                <c:pt idx="1">
                  <c:v>121.9</c:v>
                </c:pt>
                <c:pt idx="2">
                  <c:v>242.6</c:v>
                </c:pt>
                <c:pt idx="3">
                  <c:v>1769.7</c:v>
                </c:pt>
                <c:pt idx="4">
                  <c:v>93242.1</c:v>
                </c:pt>
                <c:pt idx="5">
                  <c:v>842.9</c:v>
                </c:pt>
                <c:pt idx="6" formatCode="0.0">
                  <c:v>124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0.45184</cdr:x>
      <cdr:y>0.55967</cdr:y>
    </cdr:from>
    <cdr:to>
      <cdr:x>0.70083</cdr:x>
      <cdr:y>0.78255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71912" y="2870200"/>
          <a:ext cx="21336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Программные </a:t>
          </a:r>
        </a:p>
        <a:p xmlns:a="http://schemas.openxmlformats.org/drawingml/2006/main">
          <a:r>
            <a:rPr lang="ru-RU" sz="2000" b="1" dirty="0" smtClean="0"/>
            <a:t>расходы
95%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0.30067</cdr:x>
      <cdr:y>0</cdr:y>
    </cdr:from>
    <cdr:to>
      <cdr:x>0.54076</cdr:x>
      <cdr:y>0.20307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76512" y="0"/>
          <a:ext cx="2057400" cy="1041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ru-RU" sz="2000" b="1" dirty="0" smtClean="0"/>
            <a:t>Непрограммные </a:t>
          </a:r>
        </a:p>
        <a:p xmlns:a="http://schemas.openxmlformats.org/drawingml/2006/main">
          <a:pPr algn="ctr" rtl="0"/>
          <a:r>
            <a:rPr lang="ru-RU" sz="2000" b="1" dirty="0" smtClean="0"/>
            <a:t>расходы
5%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79C76-A7CD-4D24-941D-5590223A245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0F13D-2721-4394-A693-E20C25720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34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EF395-FBB7-42F2-BF0A-7AEDE6C5FF30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20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E08BA-F61A-4EF8-A2F1-E73D7149B784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69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67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2144A2-2E48-42A5-A676-2A063A99304C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55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291A6-B5BA-46A3-8379-87FFC55DC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A3653-77B2-4EDF-9457-48A88D63CD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73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409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6292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8690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8108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7318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730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9847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0576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1154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3390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13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36763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0973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3979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900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202749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1262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702254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8914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4007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8294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3572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109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8042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924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5F765-080D-4A38-82FC-0AE646C1E4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83BFB-FF5A-4AFC-AD49-1D67FC1FCC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182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ED6C3-6D7B-4EFA-B23A-E9491D7E7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881CC-E07D-492E-AA31-CFFD6118B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14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176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652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96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D3212-87C7-4CB2-A175-26985089D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7DA52-8609-4CF3-976D-2D8A939146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793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17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21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99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408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600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376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25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598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53046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37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0B672-B7D0-449A-A620-6223B8627F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EBA0A-D762-42AD-B2DA-6523A769C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562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83615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682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861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580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4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003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900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588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566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0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99DEB-E318-471B-8C06-C6D87A4EE6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3BD4D-C30A-44AA-8BE7-73ACB87ECE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629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58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521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1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094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068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06821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597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91336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7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7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ACE37-B2D2-44B0-B6B9-6A193B83E6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654C-C303-4D46-A01B-1B2D477CCE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056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894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151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477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816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989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95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877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421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992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87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5D620-9C94-491D-B90D-749815CFE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446A4-AB0F-4175-B690-FC5DE0D13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6022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853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9384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08968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963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70380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080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898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167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792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07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72137-01E8-45CC-A35B-B7BDB99A54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50828-2CAB-4D14-8B19-D146112CD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946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326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7308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363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314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53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7093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574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541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804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459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3AE50-F3B8-4F45-890B-882A65464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BCC13-983E-44E0-B0A1-EA3BE0DC6E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1269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23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37142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4372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4851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8234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5666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2347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9088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282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8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31E96-775B-4EB2-9C40-534E38A926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1326D-7C3E-4E1D-A9F6-B59B622EB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517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37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4777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6988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8443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41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714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680963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3767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3367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07.02.2023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40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5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05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753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752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064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95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  <p:sldLayoutId id="2147484219" r:id="rId14"/>
    <p:sldLayoutId id="2147484220" r:id="rId15"/>
    <p:sldLayoutId id="2147484221" r:id="rId16"/>
    <p:sldLayoutId id="21474842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845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  <p:sldLayoutId id="214748426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76200" y="1219200"/>
            <a:ext cx="90678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766695" algn="l"/>
                <a:tab pos="4089400" algn="l"/>
              </a:tabLst>
            </a:pPr>
            <a:r>
              <a:rPr lang="ru-RU" sz="4000" b="1" i="1" spc="-5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ПРОЕКТ  </a:t>
            </a: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Бю</a:t>
            </a:r>
            <a:r>
              <a:rPr sz="4000" b="1" i="1" spc="10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д</a:t>
            </a: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жет</a:t>
            </a:r>
            <a:r>
              <a:rPr lang="ru-RU" sz="4000" b="1" i="1" spc="-5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А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 УГЛЕРОДОВСКОГО  ГОРОДСКОГО ПОСЕЛЕНИЯ  НА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2022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и на плановый  период 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2023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и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2024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годов</a:t>
            </a:r>
            <a:endParaRPr sz="4000" dirty="0">
              <a:solidFill>
                <a:schemeClr val="accent3">
                  <a:lumMod val="75000"/>
                </a:schemeClr>
              </a:solidFill>
              <a:latin typeface="Monotype Corsiva"/>
              <a:cs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2"/>
          <p:cNvSpPr txBox="1"/>
          <p:nvPr/>
        </p:nvSpPr>
        <p:spPr>
          <a:xfrm>
            <a:off x="1262341" y="254952"/>
            <a:ext cx="7146290" cy="58618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8255" rIns="0" bIns="0" rtlCol="0">
            <a:spAutoFit/>
          </a:bodyPr>
          <a:lstStyle/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ДИНАМИКА </a:t>
            </a:r>
            <a:r>
              <a:rPr sz="1800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ПОСТУПЛЕНИЙ </a:t>
            </a:r>
            <a:r>
              <a:rPr sz="1800" b="1" spc="-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НАЛОГА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</a:t>
            </a:r>
            <a:r>
              <a:rPr sz="1800" b="1" spc="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ДОХОДЫ</a:t>
            </a:r>
            <a:r>
              <a:rPr sz="1800" b="1" spc="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ФИЗИЧЕСКИХ	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ЛИЦ</a:t>
            </a:r>
            <a:r>
              <a:rPr sz="1800" b="1" spc="-9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endParaRPr lang="ru-RU" sz="1800" b="1" spc="-95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 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БЮДЖЕТ </a:t>
            </a:r>
            <a:r>
              <a:rPr lang="ru-RU" sz="1800" b="1" spc="-2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</a:t>
            </a:r>
            <a:endParaRPr sz="18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790234007"/>
              </p:ext>
            </p:extLst>
          </p:nvPr>
        </p:nvGraphicFramePr>
        <p:xfrm>
          <a:off x="380999" y="1083266"/>
          <a:ext cx="8382001" cy="53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810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>
                <a:lumMod val="50000"/>
                <a:lumOff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4F6128"/>
                </a:solidFill>
                <a:latin typeface="Calibri"/>
                <a:cs typeface="Calibri"/>
              </a:rPr>
              <a:t>ДОХОДЫ </a:t>
            </a:r>
            <a:r>
              <a:rPr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4F6128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2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-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2024</a:t>
            </a:r>
            <a:r>
              <a:rPr sz="2000" b="1" spc="-80" dirty="0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ГОД</a:t>
            </a:r>
            <a:r>
              <a:rPr lang="ru-RU"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АХ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2041028"/>
              </p:ext>
            </p:extLst>
          </p:nvPr>
        </p:nvGraphicFramePr>
        <p:xfrm>
          <a:off x="684213" y="981075"/>
          <a:ext cx="79914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534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1426864"/>
              </p:ext>
            </p:extLst>
          </p:nvPr>
        </p:nvGraphicFramePr>
        <p:xfrm>
          <a:off x="381000" y="805622"/>
          <a:ext cx="7992381" cy="5223080"/>
        </p:xfrm>
        <a:graphic>
          <a:graphicData uri="http://schemas.openxmlformats.org/drawingml/2006/table">
            <a:tbl>
              <a:tblPr firstRow="1" bandRow="1"/>
              <a:tblGrid>
                <a:gridCol w="10081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3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33627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6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97501,6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9702,2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9820,4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1158,4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4077,4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4383,1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66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1769,7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1818,3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1861,9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7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93242,1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4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3307,1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3307,1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1901" y="0"/>
            <a:ext cx="8001480" cy="767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lIns="91431" tIns="45715" rIns="91431" bIns="45715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Распределение бюджетных ассигнований по разделам классификации расходов бюджета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9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01062" cy="981869"/>
          </a:xfrm>
        </p:spPr>
        <p:txBody>
          <a:bodyPr lIns="91440" rIns="91440" bIns="4572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УГЛЕРОДОВСКОГО ГОРОДСКОГО поселения в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329441936"/>
              </p:ext>
            </p:extLst>
          </p:nvPr>
        </p:nvGraphicFramePr>
        <p:xfrm>
          <a:off x="0" y="1268759"/>
          <a:ext cx="9144000" cy="544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135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по разделу 0100 </a:t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«ОБЩЕГОСУДАРСТВЕННЫЕ ВОПРОСЫ»</a:t>
            </a:r>
            <a:endParaRPr lang="ru-RU" sz="27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323157" y="2586037"/>
            <a:ext cx="2503488" cy="1096963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1158,4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тыс</a:t>
            </a: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04801" y="4221088"/>
            <a:ext cx="2553494" cy="2448272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Подраздел 0104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«Функционирование Правительства РФ, высших исполнительных органов государственной власти субъектов РФ, местных администраций»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1128,4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 тыс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477000" y="4165525"/>
            <a:ext cx="2514600" cy="2503835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0113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«Другие общегосударственные вопросы» –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989684" y="2966220"/>
            <a:ext cx="1697037" cy="752475"/>
          </a:xfrm>
          <a:prstGeom prst="curvedDownArrow">
            <a:avLst>
              <a:gd name="adj1" fmla="val 49313"/>
              <a:gd name="adj2" fmla="val 98846"/>
              <a:gd name="adj3" fmla="val 83417"/>
            </a:avLst>
          </a:prstGeom>
          <a:solidFill>
            <a:srgbClr val="FFC0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447825" y="2941161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00B050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114800" y="3810000"/>
            <a:ext cx="685800" cy="9144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0000" y="4876800"/>
            <a:ext cx="1600200" cy="1716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0111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фонды –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11588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 animBg="1"/>
      <p:bldP spid="41990" grpId="0" animBg="1"/>
      <p:bldP spid="41992" grpId="0" animBg="1"/>
      <p:bldP spid="41993" grpId="0" animBg="1"/>
      <p:bldP spid="419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оборону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запланирован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242,6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5" y="3199259"/>
            <a:ext cx="3130375" cy="3658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7648" y="3199259"/>
            <a:ext cx="3241872" cy="3658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0923" y="3198687"/>
            <a:ext cx="2788954" cy="36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1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по разделу 0200 </a:t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«НАЦИОНАЛЬНАЯ ОБОРОНА»</a:t>
            </a:r>
            <a:endParaRPr lang="ru-RU" sz="27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771800" y="4552429"/>
            <a:ext cx="3741738" cy="2170112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0203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«Мобилизационная и вневойсковая подготовка»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242,6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418533" y="2564904"/>
            <a:ext cx="2448272" cy="18002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0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381000"/>
            <a:ext cx="9144000" cy="2890838"/>
          </a:xfrm>
        </p:spPr>
        <p:txBody>
          <a:bodyPr>
            <a:normAutofit lnSpcReduction="10000"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безопасность и правоохранительную деятельность в 2023 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121,9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4572000" cy="357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4572000" cy="35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53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 разделу 0300 </a:t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«НАЦИОНАЛЬНАЯ БЕЗОПАСНОСТЬ И ПРАВООХРАНИТЕЛЬНАЯ ДЕЯТЕЛЬНОСТЬ»</a:t>
            </a:r>
            <a:endParaRPr lang="ru-RU" sz="27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0310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«Защита населения и территории от ЧС природного и техногенного характера,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безопасность»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121,9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0690"/>
            <a:ext cx="2448272" cy="1800200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экономику в 2023 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1769,7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1769,7 тыс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 – Дорожный фонд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Углеродовского городского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30973"/>
            <a:ext cx="4644007" cy="2927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3930973"/>
            <a:ext cx="4524375" cy="29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63" y="85343"/>
            <a:ext cx="8477989" cy="138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091" y="42671"/>
            <a:ext cx="8523732" cy="1435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7243" y="45333"/>
            <a:ext cx="8239125" cy="141769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767205" marR="1245235" indent="-513715" algn="ctr">
              <a:lnSpc>
                <a:spcPct val="100000"/>
              </a:lnSpc>
            </a:pPr>
            <a:r>
              <a:rPr lang="ru-RU"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 </a:t>
            </a:r>
            <a:r>
              <a:rPr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ОБРАЩЕНИЕ </a:t>
            </a:r>
            <a:r>
              <a:rPr sz="1800" b="1" spc="-6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ГЛАВЫ </a:t>
            </a:r>
            <a:r>
              <a:rPr lang="ru-RU" sz="1800" b="1" spc="-6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АДМИНИСТРАЦИИ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Углеродовского городского ПОСЕЛЕНИЯ </a:t>
            </a:r>
            <a:b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К </a:t>
            </a:r>
            <a:r>
              <a:rPr sz="1800" b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ЖИТЕЛЯМ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ПОСЕЛЕНИЯ</a:t>
            </a:r>
            <a:endParaRPr sz="1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524000"/>
            <a:ext cx="7923530" cy="50230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24154"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Уважаемые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жители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R="162560" algn="ctr">
              <a:lnSpc>
                <a:spcPct val="100000"/>
              </a:lnSpc>
            </a:pPr>
            <a:r>
              <a:rPr lang="ru-RU" sz="2000" b="1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</a:t>
            </a:r>
            <a:r>
              <a:rPr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!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405130" algn="just">
              <a:lnSpc>
                <a:spcPts val="1730"/>
              </a:lnSpc>
              <a:spcBef>
                <a:spcPts val="1720"/>
              </a:spcBef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Перед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вами брошюра </a:t>
            </a:r>
            <a:r>
              <a:rPr sz="16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граждан», 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подготовле</a:t>
            </a:r>
            <a:r>
              <a:rPr lang="ru-RU"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сектором экономики и финансов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дминистрации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поселения,  </a:t>
            </a:r>
            <a:r>
              <a:rPr sz="16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основе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проекта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решения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Собрания депутатов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  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«О </a:t>
            </a:r>
            <a:r>
              <a:rPr sz="16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бюджете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 Красносулинского района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chemeClr val="bg1"/>
                </a:solidFill>
                <a:latin typeface="Times New Roman"/>
                <a:cs typeface="Times New Roman"/>
              </a:rPr>
              <a:t>год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на плановый </a:t>
            </a:r>
            <a:r>
              <a:rPr sz="1600" spc="-15" dirty="0" err="1">
                <a:solidFill>
                  <a:schemeClr val="bg1"/>
                </a:solidFill>
                <a:latin typeface="Times New Roman"/>
                <a:cs typeface="Times New Roman"/>
              </a:rPr>
              <a:t>период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r>
              <a:rPr sz="1600" spc="15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годов».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Укрепление</a:t>
            </a:r>
            <a:r>
              <a:rPr sz="1600" spc="3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взаимодействия с гражданами по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вопросам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финансово-бюджетной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позволяет реализовать конституционные права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граждан на получение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информации (включая 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о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бюджете),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соблюдая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принцип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прозрачности  (открытости), установленный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Бюджетным </a:t>
            </a:r>
            <a:r>
              <a:rPr sz="1600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кодексом</a:t>
            </a:r>
            <a:r>
              <a:rPr sz="1600" spc="1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РФ.</a:t>
            </a:r>
            <a:endParaRPr lang="ru-RU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endParaRPr lang="ru-RU" sz="1600" spc="-2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Бюджет</a:t>
            </a:r>
            <a:r>
              <a:rPr sz="16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сложный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документ с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множеством</a:t>
            </a:r>
            <a:r>
              <a:rPr sz="1600" spc="3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специфических</a:t>
            </a:r>
          </a:p>
          <a:p>
            <a:pPr marR="290830" algn="r">
              <a:lnSpc>
                <a:spcPts val="1825"/>
              </a:lnSpc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терминов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классификаций,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которые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понятны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только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специалистам финансовой</a:t>
            </a:r>
            <a:r>
              <a:rPr sz="1600" spc="3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5585" indent="405130" algn="just">
              <a:lnSpc>
                <a:spcPct val="90000"/>
              </a:lnSpc>
            </a:pP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Гражданам,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не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имеющим специального образования,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сложно  разобраться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языке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его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цифрах,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поэтому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мы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представляем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более понятном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широкого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круга пользователей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виде,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называемом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«Бюджет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для  </a:t>
            </a:r>
            <a:r>
              <a:rPr sz="16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граждан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».</a:t>
            </a:r>
            <a:endParaRPr lang="ru-RU" sz="16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5585" indent="405130" algn="just">
              <a:lnSpc>
                <a:spcPct val="90000"/>
              </a:lnSpc>
            </a:pPr>
            <a:r>
              <a:rPr sz="1400" spc="-3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Глава</a:t>
            </a:r>
            <a:r>
              <a:rPr sz="1400" spc="3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 Углеродовского г/</a:t>
            </a:r>
            <a:r>
              <a:rPr lang="ru-RU" sz="14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ru-RU" sz="14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С.Г.Ильяев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жилищно-коммунальное хозяйство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93242,1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650" name="Рисунок 3" descr="artemte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1908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Рисунок 4" descr="g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861048"/>
            <a:ext cx="292893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Рисунок 5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861048"/>
            <a:ext cx="30384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72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БОЖКОВСКОГО СЕЛЬСКОГО ПОСЕЛЕНИЯ КРАСНОСУЛИНСКОГО РАЙОНА в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по разделу 0800 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«КУЛЬТУРА, КИНЕМАТОГРАФИЯ»</a:t>
            </a:r>
            <a:endParaRPr lang="ru-RU" sz="27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0801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«КУЛЬТУРА»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842,9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9157"/>
            <a:ext cx="2448272" cy="1800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205" y="2952124"/>
            <a:ext cx="877900" cy="1408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7040" y="2943823"/>
            <a:ext cx="91447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по разделу 1000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«СОЦИАЛЬНАЯ ПОЛИТИКА»</a:t>
            </a:r>
            <a:endParaRPr lang="ru-RU" sz="27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1001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«ПЕНСИОННОЕ ОБЕСПЕЧЕНИЕ»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124,0 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599892" y="2667149"/>
            <a:ext cx="2376264" cy="1872208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0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152400" y="152400"/>
            <a:ext cx="8796338" cy="768350"/>
            <a:chOff x="73" y="96"/>
            <a:chExt cx="5564" cy="484"/>
          </a:xfrm>
        </p:grpSpPr>
        <p:pic>
          <p:nvPicPr>
            <p:cNvPr id="26625" name="Скругленный прямоугольник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96"/>
              <a:ext cx="5564" cy="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133" y="127"/>
              <a:ext cx="5449" cy="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</a:rPr>
                <a:t>Структура расходов по программному принципу</a:t>
              </a:r>
            </a:p>
          </p:txBody>
        </p:sp>
      </p:grpSp>
      <p:sp>
        <p:nvSpPr>
          <p:cNvPr id="26630" name="AutoShape 6"/>
          <p:cNvSpPr>
            <a:spLocks noChangeArrowheads="1"/>
          </p:cNvSpPr>
          <p:nvPr/>
        </p:nvSpPr>
        <p:spPr bwMode="auto">
          <a:xfrm rot="5400000">
            <a:off x="4570009" y="-1692039"/>
            <a:ext cx="432271" cy="592137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charset="0"/>
              </a:rPr>
              <a:t>БЮДЖЕТ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5400000">
            <a:off x="4500648" y="-405363"/>
            <a:ext cx="720229" cy="5220308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Программные и непрограммные расходы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5400000">
            <a:off x="408714" y="4098742"/>
            <a:ext cx="2375522" cy="230346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97248,8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252,8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5400000">
            <a:off x="6676279" y="4117372"/>
            <a:ext cx="2439909" cy="22320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9323,6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496,8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734862" y="1556792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7426891" y="2418556"/>
            <a:ext cx="799063" cy="719138"/>
          </a:xfrm>
          <a:custGeom>
            <a:avLst/>
            <a:gdLst>
              <a:gd name="T0" fmla="*/ 0 w 589"/>
              <a:gd name="T1" fmla="*/ 0 h 453"/>
              <a:gd name="T2" fmla="*/ 581 w 589"/>
              <a:gd name="T3" fmla="*/ 1 h 453"/>
              <a:gd name="T4" fmla="*/ 589 w 589"/>
              <a:gd name="T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9" h="453">
                <a:moveTo>
                  <a:pt x="0" y="0"/>
                </a:moveTo>
                <a:lnTo>
                  <a:pt x="581" y="1"/>
                </a:lnTo>
                <a:lnTo>
                  <a:pt x="589" y="45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1451545" y="2418556"/>
            <a:ext cx="953350" cy="725487"/>
          </a:xfrm>
          <a:custGeom>
            <a:avLst/>
            <a:gdLst>
              <a:gd name="T0" fmla="*/ 365 w 365"/>
              <a:gd name="T1" fmla="*/ 3 h 457"/>
              <a:gd name="T2" fmla="*/ 0 w 365"/>
              <a:gd name="T3" fmla="*/ 0 h 457"/>
              <a:gd name="T4" fmla="*/ 2 w 365"/>
              <a:gd name="T5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457">
                <a:moveTo>
                  <a:pt x="365" y="3"/>
                </a:moveTo>
                <a:lnTo>
                  <a:pt x="0" y="0"/>
                </a:lnTo>
                <a:lnTo>
                  <a:pt x="2" y="4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5400000">
            <a:off x="3596392" y="4003115"/>
            <a:ext cx="2379503" cy="252095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9205,4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496,8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93810" y="2633081"/>
            <a:ext cx="0" cy="467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Выноска со стрелкой вниз 5"/>
          <p:cNvSpPr/>
          <p:nvPr/>
        </p:nvSpPr>
        <p:spPr>
          <a:xfrm>
            <a:off x="1092814" y="3138293"/>
            <a:ext cx="799064" cy="875137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2022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361762" y="3168833"/>
            <a:ext cx="864096" cy="940121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2023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7746833" y="3183278"/>
            <a:ext cx="852228" cy="824233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2024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10125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Заголовок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53425" cy="8112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УГЛЕРОДОВСКОГО ГОРОДСКОГО поселения в рамках  муниципальных  программ в 2023 году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607406253"/>
              </p:ext>
            </p:extLst>
          </p:nvPr>
        </p:nvGraphicFramePr>
        <p:xfrm>
          <a:off x="609600" y="1447800"/>
          <a:ext cx="822960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63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3741075117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480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1014860741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670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2883744575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632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0331" y="2857504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142859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005" y="2629551"/>
            <a:ext cx="799524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0"/>
                <a:solidFill>
                  <a:srgbClr val="000066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7000" b="1" cap="none" spc="0" dirty="0">
              <a:ln w="0"/>
              <a:solidFill>
                <a:srgbClr val="000066"/>
              </a:solidFill>
              <a:effectLst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12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381000"/>
            <a:ext cx="7475220" cy="1371600"/>
          </a:xfrm>
        </p:spPr>
        <p:txBody>
          <a:bodyPr>
            <a:noAutofit/>
          </a:bodyPr>
          <a:lstStyle/>
          <a:p>
            <a:pPr lvl="0" algn="ctr" defTabSz="914400">
              <a:lnSpc>
                <a:spcPct val="100000"/>
              </a:lnSpc>
              <a:spcBef>
                <a:spcPts val="100"/>
              </a:spcBef>
            </a:pPr>
            <a:r>
              <a:rPr lang="ru-RU" sz="2800" b="1" cap="none" spc="-1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ПАРАМЕТРЫ</a:t>
            </a:r>
            <a:r>
              <a:rPr lang="ru-RU" sz="2800" b="1" cap="none" spc="-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ru-RU" sz="2800" b="1" cap="none" spc="-30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БЮДЖЕТА</a:t>
            </a:r>
            <a: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/>
            </a:r>
            <a:b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</a:br>
            <a: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УГЛЕРОДОВСКОГО ГОРОДСКОГО ПОСЕЛЕНИЯ </a:t>
            </a:r>
            <a:b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</a:br>
            <a:r>
              <a:rPr lang="ru-RU" sz="2800" b="1" u="heavy" cap="none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НА </a:t>
            </a:r>
            <a:r>
              <a:rPr lang="ru-RU" sz="2800" b="1" u="heavy" cap="none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2022</a:t>
            </a:r>
            <a:r>
              <a:rPr lang="ru-RU" sz="2800" b="1" u="heavy" cap="none" spc="-10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lang="ru-RU" sz="2800" b="1" u="heavy" cap="none" spc="-3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ГОД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895600"/>
            <a:ext cx="3048000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2919484"/>
            <a:ext cx="3048000" cy="2590800"/>
          </a:xfrm>
          <a:prstGeom prst="rect">
            <a:avLst/>
          </a:prstGeom>
        </p:spPr>
      </p:pic>
      <p:sp>
        <p:nvSpPr>
          <p:cNvPr id="6" name="Равно 5"/>
          <p:cNvSpPr/>
          <p:nvPr/>
        </p:nvSpPr>
        <p:spPr>
          <a:xfrm flipH="1">
            <a:off x="3505195" y="3048000"/>
            <a:ext cx="2057397" cy="19812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0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209800"/>
            <a:ext cx="25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Расходы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485" y="5573637"/>
            <a:ext cx="213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97 501,6</a:t>
            </a:r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573637"/>
            <a:ext cx="213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97 501,6</a:t>
            </a:r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</a:t>
            </a:r>
            <a:r>
              <a:rPr sz="2000" b="1" spc="-8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xmlns="" val="278820161"/>
              </p:ext>
            </p:extLst>
          </p:nvPr>
        </p:nvGraphicFramePr>
        <p:xfrm>
          <a:off x="838200" y="876534"/>
          <a:ext cx="7543799" cy="575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FF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FF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FF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lang="ru-RU"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40" dirty="0" smtClean="0">
                <a:solidFill>
                  <a:srgbClr val="FFFF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xmlns="" val="1525936270"/>
              </p:ext>
            </p:extLst>
          </p:nvPr>
        </p:nvGraphicFramePr>
        <p:xfrm>
          <a:off x="838200" y="827148"/>
          <a:ext cx="7543799" cy="580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299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C0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C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C0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C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4 </a:t>
            </a:r>
            <a:r>
              <a:rPr sz="2000" b="1" spc="-40" dirty="0" smtClean="0">
                <a:solidFill>
                  <a:srgbClr val="FFC0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xmlns="" val="316485736"/>
              </p:ext>
            </p:extLst>
          </p:nvPr>
        </p:nvGraphicFramePr>
        <p:xfrm>
          <a:off x="838200" y="990600"/>
          <a:ext cx="7543799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41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C00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2000" b="1" spc="-8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ГОДУ</a:t>
            </a:r>
            <a:endParaRPr sz="2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427417060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376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2">
              <a:lumMod val="75000"/>
              <a:alpha val="3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3</a:t>
            </a:r>
            <a:r>
              <a:rPr sz="2000" b="1" spc="-8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186474585"/>
              </p:ext>
            </p:extLst>
          </p:nvPr>
        </p:nvGraphicFramePr>
        <p:xfrm>
          <a:off x="228600" y="1282211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434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38260">
              <a:srgbClr val="699F0E"/>
            </a:gs>
            <a:gs pos="99000">
              <a:schemeClr val="accent1">
                <a:lumMod val="75000"/>
                <a:lumOff val="2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70C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0070C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0070C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4</a:t>
            </a:r>
            <a:r>
              <a:rPr sz="2000" b="1" spc="-80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070C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929688658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175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2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4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5.xml><?xml version="1.0" encoding="utf-8"?>
<a:theme xmlns:a="http://schemas.openxmlformats.org/drawingml/2006/main" name="5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6.xml><?xml version="1.0" encoding="utf-8"?>
<a:theme xmlns:a="http://schemas.openxmlformats.org/drawingml/2006/main" name="6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7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  <a:fontScheme name="Легкий дым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Легкий дым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1720</TotalTime>
  <Words>741</Words>
  <Application>Microsoft Office PowerPoint</Application>
  <PresentationFormat>Экран (4:3)</PresentationFormat>
  <Paragraphs>178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Грань</vt:lpstr>
      <vt:lpstr>1_Сектор</vt:lpstr>
      <vt:lpstr>2_Сектор</vt:lpstr>
      <vt:lpstr>4_Сектор</vt:lpstr>
      <vt:lpstr>5_Сектор</vt:lpstr>
      <vt:lpstr>6_Сектор</vt:lpstr>
      <vt:lpstr>7_Сектор</vt:lpstr>
      <vt:lpstr>ПРОЕКТ  БюджетА УГЛЕРОДОВСКОГО  ГОРОДСКОГО ПОСЕЛЕНИЯ  НА 2022 и на плановый  период  2023 и 2024 годов</vt:lpstr>
      <vt:lpstr>            ОБРАЩЕНИЕ ГЛАВЫ АДМИНИСТРАЦИИ Углеродовского городского ПОСЕЛЕНИЯ  К ЖИТЕЛЯМ ПОСЕЛЕНИЯ</vt:lpstr>
      <vt:lpstr>ПАРАМЕТРЫ БЮДЖЕТА УГЛЕРОДОВСКОГО ГОРОДСКОГО ПОСЕЛЕНИЯ  НА 2022 ГОД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Структура расходов бюджета УГЛЕРОДОВСКОГО ГОРОДСКОГО поселения в 2022 году</vt:lpstr>
      <vt:lpstr>     Основные направления  расходов бюджета УГЛЕРОДОВСКОГО ГОРОДСКОГО ПОСЕЛЕНИЯ КРАСНОСУЛИНСКОГО РАЙОНА в 2022 году по разделу 0100  «ОБЩЕГОСУДАРСТВЕННЫЕ ВОПРОСЫ»</vt:lpstr>
      <vt:lpstr>Слайд 15</vt:lpstr>
      <vt:lpstr>     Основные направления  расходов бюджета УГЛЕРОДОВСКОГО ГОРОДСКОГО ПОСЕЛЕНИЯ КРАСНОСУЛИНСКОГО РАЙОНА в 2022 году по разделу 0200  «НАЦИОНАЛЬНАЯ ОБОРОНА»</vt:lpstr>
      <vt:lpstr>Слайд 17</vt:lpstr>
      <vt:lpstr>     Основные направления  расходов бюджета УГЛЕРОДОВСКОГО ГОРОДСКОГО ПОСЕЛЕНИЯ КРАСНОСУЛИНСКОГО РАЙОНА в 2022 году по разделу 0300  «НАЦИОНАЛЬНАЯ БЕЗОПАСНОСТЬ И ПРАВООХРАНИТЕЛЬНАЯ ДЕЯТЕЛЬНОСТЬ»</vt:lpstr>
      <vt:lpstr>Слайд 19</vt:lpstr>
      <vt:lpstr>Слайд 20</vt:lpstr>
      <vt:lpstr>     Основные направления  расходов бюджета БОЖКОВСКОГО СЕЛЬСКОГО ПОСЕЛЕНИЯ КРАСНОСУЛИНСКОГО РАЙОНА в 2022 году по разделу 0800  «КУЛЬТУРА, КИНЕМАТОГРАФИЯ»</vt:lpstr>
      <vt:lpstr>     Основные направления  расходов бюджета УГЛЕРОДОВСКОГО ГОРОДСКОГО ПОСЕЛЕНИЯ КРАСНОСУЛИНСКОГО РАЙОНА в 2022 году по разделу 1000  «СОЦИАЛЬНАЯ ПОЛИТИКА»</vt:lpstr>
      <vt:lpstr>Слайд 23</vt:lpstr>
      <vt:lpstr>Расходы бюджета УГЛЕРОДОВСКОГО ГОРОДСКОГО поселения в рамках  муниципальных  программ в 2023 году</vt:lpstr>
      <vt:lpstr>Доля расходов бюджета в рамках муниципальных программ в общем объеме расходов в 2022 году</vt:lpstr>
      <vt:lpstr>Доля расходов бюджета в рамках муниципальных программ в общем объеме расходов в 2023 году</vt:lpstr>
      <vt:lpstr>Доля расходов бюджета в рамках муниципальных программ в общем объеме расходов в 2024 году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Yury</dc:creator>
  <cp:lastModifiedBy>Бухгалтерия</cp:lastModifiedBy>
  <cp:revision>84</cp:revision>
  <dcterms:created xsi:type="dcterms:W3CDTF">2021-01-18T10:38:10Z</dcterms:created>
  <dcterms:modified xsi:type="dcterms:W3CDTF">2023-02-07T11:29:51Z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2021-01-18T00:00:00Z</vt:filetime>
  </property>
</Properties>
</file>