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77" d="100"/>
          <a:sy n="77" d="100"/>
        </p:scale>
        <p:origin x="-102" y="-6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- 5836,7 тыс. рублей</c:v>
                </c:pt>
                <c:pt idx="1">
                  <c:v>Дотации бюджетам городских поселений -7345,0 тыс. рублей</c:v>
                </c:pt>
                <c:pt idx="2">
                  <c:v>Субвенции - 294,2 тыс. рублей</c:v>
                </c:pt>
                <c:pt idx="3">
                  <c:v>Иные межбюджетные трансферты - 220,6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5836.7</c:v>
                </c:pt>
                <c:pt idx="1">
                  <c:v>7345</c:v>
                </c:pt>
                <c:pt idx="2">
                  <c:v>294.2</c:v>
                </c:pt>
                <c:pt idx="3">
                  <c:v>220.6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80621172353465"/>
          <c:y val="0.10142310056641544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698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1794</c:v>
                </c:pt>
                <c:pt idx="1">
                  <c:v>6593.4</c:v>
                </c:pt>
                <c:pt idx="2" formatCode="0.0">
                  <c:v>124</c:v>
                </c:pt>
                <c:pt idx="3">
                  <c:v>758.8</c:v>
                </c:pt>
                <c:pt idx="4">
                  <c:v>230.1</c:v>
                </c:pt>
                <c:pt idx="5">
                  <c:v>3764</c:v>
                </c:pt>
              </c:numCache>
            </c:numRef>
          </c:val>
        </c:ser>
        <c:dLbls>
          <c:showVal val="1"/>
        </c:dLbls>
        <c:gapWidth val="79"/>
        <c:axId val="170503168"/>
        <c:axId val="170509056"/>
      </c:barChart>
      <c:catAx>
        <c:axId val="170503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509056"/>
        <c:crosses val="autoZero"/>
        <c:auto val="1"/>
        <c:lblAlgn val="ctr"/>
        <c:lblOffset val="100"/>
      </c:catAx>
      <c:valAx>
        <c:axId val="1705090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705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13299.5</c:v>
                </c:pt>
                <c:pt idx="1">
                  <c:v>397.2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11273.8</c:v>
                </c:pt>
                <c:pt idx="1">
                  <c:v>621.5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11432.7</c:v>
                </c:pt>
                <c:pt idx="1">
                  <c:v>918.4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54"/>
      <c:depthPercent val="100"/>
      <c:perspective val="30"/>
    </c:view3D>
    <c:plotArea>
      <c:layout>
        <c:manualLayout>
          <c:layoutTarget val="inner"/>
          <c:xMode val="edge"/>
          <c:yMode val="edge"/>
          <c:x val="8.9435972511992992E-2"/>
          <c:y val="5.578128212654021E-2"/>
          <c:w val="0.83796307404266723"/>
          <c:h val="0.487637987394892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- 4190,5 тыс. рублей</c:v>
                </c:pt>
                <c:pt idx="1">
                  <c:v>Дотации бюджетам городских поселений-7177,0 тыс. рублей</c:v>
                </c:pt>
                <c:pt idx="2">
                  <c:v>Субвенции - 307,2 тыс. рублей</c:v>
                </c:pt>
                <c:pt idx="3">
                  <c:v>Иные межбюджетные трансферты -220,6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4190.5</c:v>
                </c:pt>
                <c:pt idx="1">
                  <c:v>7177</c:v>
                </c:pt>
                <c:pt idx="2">
                  <c:v>307.2</c:v>
                </c:pt>
                <c:pt idx="3">
                  <c:v>220.6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28E-2"/>
          <c:y val="0.46190056238518462"/>
          <c:w val="0.8570716160385522"/>
          <c:h val="0.5118337693422774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- 4328,0 тыс. рублей</c:v>
                </c:pt>
                <c:pt idx="1">
                  <c:v>Дотации бюджетам городских поселений - 7484,7 тыс. рублей</c:v>
                </c:pt>
                <c:pt idx="2">
                  <c:v>Субвенции -317,6  тыс. рублей</c:v>
                </c:pt>
                <c:pt idx="3">
                  <c:v>Иные межбюджетные трансферты - 220,6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4328</c:v>
                </c:pt>
                <c:pt idx="1">
                  <c:v>7484.7</c:v>
                </c:pt>
                <c:pt idx="2">
                  <c:v>317.60000000000002</c:v>
                </c:pt>
                <c:pt idx="3">
                  <c:v>220.6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471246980075006"/>
          <c:w val="1"/>
          <c:h val="0.311774014289213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24"/>
          <c:y val="2.8932547224700404E-2"/>
          <c:w val="0.51859099643794526"/>
          <c:h val="0.892840269966253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-1082,5 тыс. рублей</c:v>
                </c:pt>
                <c:pt idx="1">
                  <c:v>Акцизы - 878,0 тыс. рублей</c:v>
                </c:pt>
                <c:pt idx="2">
                  <c:v>Налог на имущество физических лиц - 216,0 тыс. рублей</c:v>
                </c:pt>
                <c:pt idx="3">
                  <c:v>Земельный налог -2227,0 тыс. рублей</c:v>
                </c:pt>
                <c:pt idx="4">
                  <c:v>Доходы от использования имущества, находящегося в муниципальной собственности - 517,2 тыс. рублей</c:v>
                </c:pt>
                <c:pt idx="5">
                  <c:v>Транспортный налог -916,0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1082.5</c:v>
                </c:pt>
                <c:pt idx="1">
                  <c:v>878</c:v>
                </c:pt>
                <c:pt idx="2">
                  <c:v>216</c:v>
                </c:pt>
                <c:pt idx="3">
                  <c:v>2227</c:v>
                </c:pt>
                <c:pt idx="4">
                  <c:v>517.20000000000005</c:v>
                </c:pt>
                <c:pt idx="5">
                  <c:v>916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22E-3"/>
          <c:y val="6.400306009925007E-6"/>
          <c:w val="0.48236161886014295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24"/>
          <c:y val="2.8932547224700404E-2"/>
          <c:w val="0.51859099643794526"/>
          <c:h val="0.892840269966253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78E-3"/>
                  <c:y val="-6.543371673676259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- 623,6 тыс. рублей</c:v>
                </c:pt>
                <c:pt idx="1">
                  <c:v>Акцизы -910,6 тыс. рублей</c:v>
                </c:pt>
                <c:pt idx="2">
                  <c:v>Налог на имущество физических лиц -116,0 тыс. рублей</c:v>
                </c:pt>
                <c:pt idx="3">
                  <c:v>Земельный налог -1054,0 тыс. рублей</c:v>
                </c:pt>
                <c:pt idx="4">
                  <c:v>Доходы от использования имущества, находящегося в муниципальной собственности - 533,5 тыс. рублей</c:v>
                </c:pt>
                <c:pt idx="5">
                  <c:v>Транспортный налог -952,8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623.6</c:v>
                </c:pt>
                <c:pt idx="1">
                  <c:v>910.6</c:v>
                </c:pt>
                <c:pt idx="2">
                  <c:v>116</c:v>
                </c:pt>
                <c:pt idx="3">
                  <c:v>1054</c:v>
                </c:pt>
                <c:pt idx="4">
                  <c:v>533.5</c:v>
                </c:pt>
                <c:pt idx="5">
                  <c:v>952.8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9E-6"/>
          <c:w val="0.48236161886014295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24"/>
          <c:y val="2.8932547224700404E-2"/>
          <c:w val="0.51859099643794526"/>
          <c:h val="0.892840269966253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- 663,6тыс. рублей</c:v>
                </c:pt>
                <c:pt idx="1">
                  <c:v>Акцизы-953,0</c:v>
                </c:pt>
                <c:pt idx="2">
                  <c:v>Налог на имущество физических лиц - 116,0</c:v>
                </c:pt>
                <c:pt idx="3">
                  <c:v>Земельный налог - 1054,0 тыс. рублей</c:v>
                </c:pt>
                <c:pt idx="4">
                  <c:v>Доходы от использования имущества, находящегося в муниципальной собственности -550,4 тыс. рублей</c:v>
                </c:pt>
                <c:pt idx="5">
                  <c:v>Транспортный налог-991,0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663.6</c:v>
                </c:pt>
                <c:pt idx="1">
                  <c:v>953</c:v>
                </c:pt>
                <c:pt idx="2">
                  <c:v>116</c:v>
                </c:pt>
                <c:pt idx="3">
                  <c:v>1054</c:v>
                </c:pt>
                <c:pt idx="4">
                  <c:v>550.4</c:v>
                </c:pt>
                <c:pt idx="5">
                  <c:v>991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9E-6"/>
          <c:w val="0.48236161886014295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(отчет)</c:v>
                </c:pt>
                <c:pt idx="1">
                  <c:v>2021 год (отчет)</c:v>
                </c:pt>
                <c:pt idx="2">
                  <c:v>2022 год (отчет)</c:v>
                </c:pt>
                <c:pt idx="3">
                  <c:v>2023 год (прогноз)</c:v>
                </c:pt>
                <c:pt idx="4">
                  <c:v>2024 год (прогноз)</c:v>
                </c:pt>
                <c:pt idx="5">
                  <c:v>2025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580.6</c:v>
                </c:pt>
                <c:pt idx="1">
                  <c:v>571.79999999999995</c:v>
                </c:pt>
                <c:pt idx="2">
                  <c:v>711.5</c:v>
                </c:pt>
                <c:pt idx="3">
                  <c:v>1082.5</c:v>
                </c:pt>
                <c:pt idx="4">
                  <c:v>623.6</c:v>
                </c:pt>
                <c:pt idx="5">
                  <c:v>663.6</c:v>
                </c:pt>
              </c:numCache>
            </c:numRef>
          </c:val>
        </c:ser>
        <c:dLbls>
          <c:showVal val="1"/>
        </c:dLbls>
        <c:gapWidth val="100"/>
        <c:overlap val="-24"/>
        <c:axId val="170314368"/>
        <c:axId val="170320256"/>
      </c:barChart>
      <c:catAx>
        <c:axId val="170314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20256"/>
        <c:crosses val="autoZero"/>
        <c:auto val="1"/>
        <c:lblAlgn val="ctr"/>
        <c:lblOffset val="100"/>
      </c:catAx>
      <c:valAx>
        <c:axId val="170320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1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03E-2"/>
          <c:y val="4.6194218084325472E-2"/>
          <c:w val="0.67487841359716727"/>
          <c:h val="0.854278239315816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5836.7</c:v>
                </c:pt>
                <c:pt idx="1">
                  <c:v>4190.5</c:v>
                </c:pt>
                <c:pt idx="2">
                  <c:v>4328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7345</c:v>
                </c:pt>
                <c:pt idx="1">
                  <c:v>7177</c:v>
                </c:pt>
                <c:pt idx="2">
                  <c:v>7484.7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170818176"/>
        <c:axId val="170832256"/>
        <c:axId val="0"/>
      </c:bar3DChart>
      <c:catAx>
        <c:axId val="170818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170832256"/>
        <c:crosses val="autoZero"/>
        <c:auto val="1"/>
        <c:lblAlgn val="ctr"/>
        <c:lblOffset val="100"/>
      </c:catAx>
      <c:valAx>
        <c:axId val="170832256"/>
        <c:scaling>
          <c:orientation val="minMax"/>
        </c:scaling>
        <c:delete val="1"/>
        <c:axPos val="l"/>
        <c:numFmt formatCode="0.0" sourceLinked="1"/>
        <c:tickLblPos val="none"/>
        <c:crossAx val="17081817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01"/>
          <c:w val="0.28571428571428625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3.489391951006126E-3"/>
                  <c:y val="-0.24292691650446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09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56E-2"/>
                  <c:y val="-0.18878203109694566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11E-2"/>
                  <c:y val="5.292866628831187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762E-2"/>
                  <c:y val="1.3454240398267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6712.6</c:v>
                </c:pt>
                <c:pt idx="1">
                  <c:v>230.1</c:v>
                </c:pt>
                <c:pt idx="2">
                  <c:v>294</c:v>
                </c:pt>
                <c:pt idx="3">
                  <c:v>1813</c:v>
                </c:pt>
                <c:pt idx="4">
                  <c:v>758.8</c:v>
                </c:pt>
                <c:pt idx="5">
                  <c:v>3764</c:v>
                </c:pt>
                <c:pt idx="6">
                  <c:v>124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УГЛЕРОДОВСКОГО ГОРОДСКОГО ПОСЕЛЕНИЯ НА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2023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и на плановый  период 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2024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и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2025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32" y="5334000"/>
            <a:ext cx="886714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Утвержден решением Собрания депутатов Углеродовского городского поселения от </a:t>
            </a: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27.12.2022 №</a:t>
            </a: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73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2 -2024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8668571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743478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13696,5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11895,3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12351,1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6712,6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6216,1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1863,4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2698,5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636760245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6712,6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6522,6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105400" y="38100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4200" y="48006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0106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6800" y="48006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657600" y="3810000"/>
            <a:ext cx="685800" cy="9144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294,0 тыс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294,0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230,1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230,1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1794,0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211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ная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от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27.12.2022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73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270375">
              <a:lnSpc>
                <a:spcPct val="100000"/>
              </a:lnSpc>
              <a:spcBef>
                <a:spcPts val="1320"/>
              </a:spcBef>
              <a:tabLst>
                <a:tab pos="6712584" algn="l"/>
              </a:tabLst>
            </a:pPr>
            <a:r>
              <a:rPr sz="14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С.Г.Ильяев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758,8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3764,0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13299,5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397,2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11432,7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918,4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11273,8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621,5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2024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2025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3794356319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0347226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240794162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</a:t>
            </a: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2023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13 635,5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13 635,5 тыс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1476066370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4 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496558917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5 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860536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2058762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4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412925337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5 </a:t>
            </a:r>
            <a:r>
              <a:rPr sz="2000" b="1" spc="-40" dirty="0" smtClean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1729</TotalTime>
  <Words>762</Words>
  <Application>Microsoft Office PowerPoint</Application>
  <PresentationFormat>Экран (4:3)</PresentationFormat>
  <Paragraphs>179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Бюджет УГЛЕРОДОВСКОГО ГОРОДСКОГО ПОСЕЛЕНИЯ НА 2023 и на плановый  период  2024 и 2025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2023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2023 году</vt:lpstr>
      <vt:lpstr>     Основные направления  расходов бюджета УГЛЕРОДОВСКОГО ГОРОДСКОГО ПОСЕЛЕНИЯ КРАСНОСУЛИНСКОГО РАЙОНА в 2023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2023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2023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БОЖКОВСКОГО СЕЛЬСКОГО ПОСЕЛЕНИЯ КРАСНОСУЛИНСКОГО РАЙОНА в 2023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2023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2023 году</vt:lpstr>
      <vt:lpstr>Доля расходов бюджета в рамках муниципальных программ в общем объеме расходов в 2023 году</vt:lpstr>
      <vt:lpstr>Доля расходов бюджета в рамках муниципальных программ в общем объеме расходов в 2024 году</vt:lpstr>
      <vt:lpstr>Доля расходов бюджета в рамках муниципальных программ в общем объеме расходов в 2025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81</cp:revision>
  <dcterms:created xsi:type="dcterms:W3CDTF">2021-01-18T10:38:10Z</dcterms:created>
  <dcterms:modified xsi:type="dcterms:W3CDTF">2023-01-27T09:36:19Z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